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1" r:id="rId6"/>
    <p:sldId id="260" r:id="rId7"/>
    <p:sldId id="266" r:id="rId8"/>
    <p:sldId id="267" r:id="rId9"/>
    <p:sldId id="269" r:id="rId10"/>
    <p:sldId id="270" r:id="rId11"/>
    <p:sldId id="271" r:id="rId12"/>
    <p:sldId id="272" r:id="rId13"/>
    <p:sldId id="268" r:id="rId14"/>
    <p:sldId id="273" r:id="rId15"/>
    <p:sldId id="275" r:id="rId16"/>
    <p:sldId id="278" r:id="rId17"/>
    <p:sldId id="277" r:id="rId18"/>
    <p:sldId id="280" r:id="rId19"/>
    <p:sldId id="281" r:id="rId20"/>
    <p:sldId id="279" r:id="rId21"/>
    <p:sldId id="276" r:id="rId22"/>
    <p:sldId id="282" r:id="rId23"/>
    <p:sldId id="283" r:id="rId24"/>
    <p:sldId id="285" r:id="rId25"/>
    <p:sldId id="289" r:id="rId26"/>
    <p:sldId id="286" r:id="rId27"/>
    <p:sldId id="287" r:id="rId28"/>
    <p:sldId id="288" r:id="rId29"/>
    <p:sldId id="290"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4660"/>
  </p:normalViewPr>
  <p:slideViewPr>
    <p:cSldViewPr snapToGrid="0">
      <p:cViewPr varScale="1">
        <p:scale>
          <a:sx n="78" d="100"/>
          <a:sy n="78" d="100"/>
        </p:scale>
        <p:origin x="79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442B0-BE94-46B4-B837-0CA81F3F37EB}" type="datetimeFigureOut">
              <a:rPr lang="en-IN" smtClean="0"/>
              <a:t>19-05-2025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B4D4B-FF66-4359-95C7-32E61E0C22F5}" type="slidenum">
              <a:rPr lang="en-IN" smtClean="0"/>
              <a:t>‹#›</a:t>
            </a:fld>
            <a:endParaRPr lang="en-IN"/>
          </a:p>
        </p:txBody>
      </p:sp>
    </p:spTree>
    <p:extLst>
      <p:ext uri="{BB962C8B-B14F-4D97-AF65-F5344CB8AC3E}">
        <p14:creationId xmlns:p14="http://schemas.microsoft.com/office/powerpoint/2010/main" val="3426442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FB4D4B-FF66-4359-95C7-32E61E0C22F5}" type="slidenum">
              <a:rPr lang="en-IN" smtClean="0"/>
              <a:t>17</a:t>
            </a:fld>
            <a:endParaRPr lang="en-IN"/>
          </a:p>
        </p:txBody>
      </p:sp>
    </p:spTree>
    <p:extLst>
      <p:ext uri="{BB962C8B-B14F-4D97-AF65-F5344CB8AC3E}">
        <p14:creationId xmlns:p14="http://schemas.microsoft.com/office/powerpoint/2010/main" val="236538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FB37-1011-8C38-F6A7-118D317D89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5DA9A0-4033-B2EF-61BE-FB7ABDD51B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67B1E3-D765-DDED-F772-4A635BC4A942}"/>
              </a:ext>
            </a:extLst>
          </p:cNvPr>
          <p:cNvSpPr>
            <a:spLocks noGrp="1"/>
          </p:cNvSpPr>
          <p:nvPr>
            <p:ph type="dt" sz="half" idx="10"/>
          </p:nvPr>
        </p:nvSpPr>
        <p:spPr/>
        <p:txBody>
          <a:bodyPr/>
          <a:lstStyle/>
          <a:p>
            <a:fld id="{02BE7979-A610-4FF6-A8C9-4E1900ED308E}" type="datetime1">
              <a:rPr lang="en-IN" smtClean="0"/>
              <a:t>19-05-2025</a:t>
            </a:fld>
            <a:endParaRPr lang="en-IN"/>
          </a:p>
        </p:txBody>
      </p:sp>
      <p:sp>
        <p:nvSpPr>
          <p:cNvPr id="5" name="Footer Placeholder 4">
            <a:extLst>
              <a:ext uri="{FF2B5EF4-FFF2-40B4-BE49-F238E27FC236}">
                <a16:creationId xmlns:a16="http://schemas.microsoft.com/office/drawing/2014/main" id="{58DB62C9-D5B6-1ED8-D9A8-36CC42A4D4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4001C3-7889-7D71-9C1B-FCE3EBE5F753}"/>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3097895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B8B1-C585-DCA7-014F-7437AB4AF0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D5D132-02DA-6DB2-12F1-FB148BEF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9FE634-DD75-8C55-A265-4A6AFAEEFC4E}"/>
              </a:ext>
            </a:extLst>
          </p:cNvPr>
          <p:cNvSpPr>
            <a:spLocks noGrp="1"/>
          </p:cNvSpPr>
          <p:nvPr>
            <p:ph type="dt" sz="half" idx="10"/>
          </p:nvPr>
        </p:nvSpPr>
        <p:spPr/>
        <p:txBody>
          <a:bodyPr/>
          <a:lstStyle/>
          <a:p>
            <a:fld id="{927FCB01-FE1D-469D-A999-B8CB1BE62B3A}" type="datetime1">
              <a:rPr lang="en-IN" smtClean="0"/>
              <a:t>19-05-2025</a:t>
            </a:fld>
            <a:endParaRPr lang="en-IN"/>
          </a:p>
        </p:txBody>
      </p:sp>
      <p:sp>
        <p:nvSpPr>
          <p:cNvPr id="5" name="Footer Placeholder 4">
            <a:extLst>
              <a:ext uri="{FF2B5EF4-FFF2-40B4-BE49-F238E27FC236}">
                <a16:creationId xmlns:a16="http://schemas.microsoft.com/office/drawing/2014/main" id="{56F90A48-7026-9BB7-74B4-18E043C2C8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F99FDD-B481-E674-CEC5-C9B2CAA84BAD}"/>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319007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5EE14-5609-7427-8315-A60EFC65AE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0D5D01-F9BA-0C3E-7E19-C26FED725D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62AABF-1E4D-0866-E809-DB549588ED48}"/>
              </a:ext>
            </a:extLst>
          </p:cNvPr>
          <p:cNvSpPr>
            <a:spLocks noGrp="1"/>
          </p:cNvSpPr>
          <p:nvPr>
            <p:ph type="dt" sz="half" idx="10"/>
          </p:nvPr>
        </p:nvSpPr>
        <p:spPr/>
        <p:txBody>
          <a:bodyPr/>
          <a:lstStyle/>
          <a:p>
            <a:fld id="{FF96D31B-DF4A-4A95-9239-9BEB31DB2DFA}" type="datetime1">
              <a:rPr lang="en-IN" smtClean="0"/>
              <a:t>19-05-2025</a:t>
            </a:fld>
            <a:endParaRPr lang="en-IN"/>
          </a:p>
        </p:txBody>
      </p:sp>
      <p:sp>
        <p:nvSpPr>
          <p:cNvPr id="5" name="Footer Placeholder 4">
            <a:extLst>
              <a:ext uri="{FF2B5EF4-FFF2-40B4-BE49-F238E27FC236}">
                <a16:creationId xmlns:a16="http://schemas.microsoft.com/office/drawing/2014/main" id="{8F24DEFF-F19A-9CA5-E81C-7F839CC2A5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39832-9ABA-63F8-02E5-203B99DA4D4A}"/>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185500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BD99-DA59-D4A9-91F4-8E0B6AC069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066004-12D7-735F-5171-83256E284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E17804-4195-B0C3-843E-DD132518666A}"/>
              </a:ext>
            </a:extLst>
          </p:cNvPr>
          <p:cNvSpPr>
            <a:spLocks noGrp="1"/>
          </p:cNvSpPr>
          <p:nvPr>
            <p:ph type="dt" sz="half" idx="10"/>
          </p:nvPr>
        </p:nvSpPr>
        <p:spPr/>
        <p:txBody>
          <a:bodyPr/>
          <a:lstStyle/>
          <a:p>
            <a:fld id="{43AB92F1-9ECB-4445-930D-AD4BE1ACD2A3}" type="datetime1">
              <a:rPr lang="en-IN" smtClean="0"/>
              <a:t>19-05-2025</a:t>
            </a:fld>
            <a:endParaRPr lang="en-IN"/>
          </a:p>
        </p:txBody>
      </p:sp>
      <p:sp>
        <p:nvSpPr>
          <p:cNvPr id="5" name="Footer Placeholder 4">
            <a:extLst>
              <a:ext uri="{FF2B5EF4-FFF2-40B4-BE49-F238E27FC236}">
                <a16:creationId xmlns:a16="http://schemas.microsoft.com/office/drawing/2014/main" id="{1CB544BF-0C95-9BAA-83AE-D17B758E60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121517-6ADA-6D30-5AE4-06F042D1F855}"/>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2070674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B03A-AA82-4170-94A5-89373C0E0B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80A68B-7FE7-B21D-03B7-B923F51DD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854FA-1D8B-6CF7-56B0-AC8E24164CE7}"/>
              </a:ext>
            </a:extLst>
          </p:cNvPr>
          <p:cNvSpPr>
            <a:spLocks noGrp="1"/>
          </p:cNvSpPr>
          <p:nvPr>
            <p:ph type="dt" sz="half" idx="10"/>
          </p:nvPr>
        </p:nvSpPr>
        <p:spPr/>
        <p:txBody>
          <a:bodyPr/>
          <a:lstStyle/>
          <a:p>
            <a:fld id="{3F5BE8BF-4DE4-4216-9852-10AD2ACDF251}" type="datetime1">
              <a:rPr lang="en-IN" smtClean="0"/>
              <a:t>19-05-2025</a:t>
            </a:fld>
            <a:endParaRPr lang="en-IN"/>
          </a:p>
        </p:txBody>
      </p:sp>
      <p:sp>
        <p:nvSpPr>
          <p:cNvPr id="5" name="Footer Placeholder 4">
            <a:extLst>
              <a:ext uri="{FF2B5EF4-FFF2-40B4-BE49-F238E27FC236}">
                <a16:creationId xmlns:a16="http://schemas.microsoft.com/office/drawing/2014/main" id="{8FF03B59-9A3E-D7C4-79AF-8835EA2C5C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FFF57B-6E4C-76FB-77D0-4FF1111FA4A4}"/>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2739947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0AF9-33FA-9F35-AF09-D8CA152B3D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7D9BAF-3AC8-6288-7F5A-D67341DED2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C24D08-9594-3896-DB1F-15A3EAA0F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CE8634-95D9-1916-F1E1-FBD7DA48A45D}"/>
              </a:ext>
            </a:extLst>
          </p:cNvPr>
          <p:cNvSpPr>
            <a:spLocks noGrp="1"/>
          </p:cNvSpPr>
          <p:nvPr>
            <p:ph type="dt" sz="half" idx="10"/>
          </p:nvPr>
        </p:nvSpPr>
        <p:spPr/>
        <p:txBody>
          <a:bodyPr/>
          <a:lstStyle/>
          <a:p>
            <a:fld id="{442D0D1D-ABDF-4080-9EC9-C52EB283929C}" type="datetime1">
              <a:rPr lang="en-IN" smtClean="0"/>
              <a:t>19-05-2025</a:t>
            </a:fld>
            <a:endParaRPr lang="en-IN"/>
          </a:p>
        </p:txBody>
      </p:sp>
      <p:sp>
        <p:nvSpPr>
          <p:cNvPr id="6" name="Footer Placeholder 5">
            <a:extLst>
              <a:ext uri="{FF2B5EF4-FFF2-40B4-BE49-F238E27FC236}">
                <a16:creationId xmlns:a16="http://schemas.microsoft.com/office/drawing/2014/main" id="{2B10D3D8-2B80-D091-C345-93DD4EB4AC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91376D-4112-3B43-6EC1-CB52BB31B570}"/>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137271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BF3D-956C-7E3C-3521-F62E727E1D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B10B4B-CC24-EA79-D7B8-DD76DC35C2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D1BE35-392B-4AC8-8A4D-A81A3995E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513CFB-539C-68A9-BF4C-2C736D26B3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F32D5A-FEF7-AC67-68BC-F2B7924AA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692CC0-8020-7BBD-E436-CFA112F5B344}"/>
              </a:ext>
            </a:extLst>
          </p:cNvPr>
          <p:cNvSpPr>
            <a:spLocks noGrp="1"/>
          </p:cNvSpPr>
          <p:nvPr>
            <p:ph type="dt" sz="half" idx="10"/>
          </p:nvPr>
        </p:nvSpPr>
        <p:spPr/>
        <p:txBody>
          <a:bodyPr/>
          <a:lstStyle/>
          <a:p>
            <a:fld id="{84E47C35-4E5D-4D8A-BFA9-AF99BF8A70A4}" type="datetime1">
              <a:rPr lang="en-IN" smtClean="0"/>
              <a:t>19-05-2025</a:t>
            </a:fld>
            <a:endParaRPr lang="en-IN"/>
          </a:p>
        </p:txBody>
      </p:sp>
      <p:sp>
        <p:nvSpPr>
          <p:cNvPr id="8" name="Footer Placeholder 7">
            <a:extLst>
              <a:ext uri="{FF2B5EF4-FFF2-40B4-BE49-F238E27FC236}">
                <a16:creationId xmlns:a16="http://schemas.microsoft.com/office/drawing/2014/main" id="{166065DE-B8FF-78D4-1E6C-412CF12731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B579DC-5F02-7CAE-4C81-6009F004A1CE}"/>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566591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26F4F-95AE-E228-D75A-70FE7225B1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5C4719-9BEC-97FF-ACC9-860D61DD3CB0}"/>
              </a:ext>
            </a:extLst>
          </p:cNvPr>
          <p:cNvSpPr>
            <a:spLocks noGrp="1"/>
          </p:cNvSpPr>
          <p:nvPr>
            <p:ph type="dt" sz="half" idx="10"/>
          </p:nvPr>
        </p:nvSpPr>
        <p:spPr/>
        <p:txBody>
          <a:bodyPr/>
          <a:lstStyle/>
          <a:p>
            <a:fld id="{6AC540E8-6E26-4158-BB7F-8B9A144444BC}" type="datetime1">
              <a:rPr lang="en-IN" smtClean="0"/>
              <a:t>19-05-2025</a:t>
            </a:fld>
            <a:endParaRPr lang="en-IN"/>
          </a:p>
        </p:txBody>
      </p:sp>
      <p:sp>
        <p:nvSpPr>
          <p:cNvPr id="4" name="Footer Placeholder 3">
            <a:extLst>
              <a:ext uri="{FF2B5EF4-FFF2-40B4-BE49-F238E27FC236}">
                <a16:creationId xmlns:a16="http://schemas.microsoft.com/office/drawing/2014/main" id="{A91D4EAB-26B0-55A6-4E13-113AEEF25A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A87322-16BC-04BC-157B-23019CE52603}"/>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170890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994038-4D92-F621-DF30-5D1F296924E6}"/>
              </a:ext>
            </a:extLst>
          </p:cNvPr>
          <p:cNvSpPr>
            <a:spLocks noGrp="1"/>
          </p:cNvSpPr>
          <p:nvPr>
            <p:ph type="dt" sz="half" idx="10"/>
          </p:nvPr>
        </p:nvSpPr>
        <p:spPr/>
        <p:txBody>
          <a:bodyPr/>
          <a:lstStyle/>
          <a:p>
            <a:fld id="{2BD61F0C-5DFF-4629-A146-5CB0B4845C98}" type="datetime1">
              <a:rPr lang="en-IN" smtClean="0"/>
              <a:t>19-05-2025</a:t>
            </a:fld>
            <a:endParaRPr lang="en-IN"/>
          </a:p>
        </p:txBody>
      </p:sp>
      <p:sp>
        <p:nvSpPr>
          <p:cNvPr id="3" name="Footer Placeholder 2">
            <a:extLst>
              <a:ext uri="{FF2B5EF4-FFF2-40B4-BE49-F238E27FC236}">
                <a16:creationId xmlns:a16="http://schemas.microsoft.com/office/drawing/2014/main" id="{D43EB850-EF65-8852-B5A6-8000D2C7B4E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02CBE6-D109-A016-9A53-F52E8B83D87A}"/>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201843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2730-A08C-BC66-D8E0-6E3592E61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2EB0BEF-B986-8C74-F487-295F7601DF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10A43D-C5A7-2D08-E8E8-37ED30E6E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3C35B-A277-7EDE-D3BA-7C0D7A0120AD}"/>
              </a:ext>
            </a:extLst>
          </p:cNvPr>
          <p:cNvSpPr>
            <a:spLocks noGrp="1"/>
          </p:cNvSpPr>
          <p:nvPr>
            <p:ph type="dt" sz="half" idx="10"/>
          </p:nvPr>
        </p:nvSpPr>
        <p:spPr/>
        <p:txBody>
          <a:bodyPr/>
          <a:lstStyle/>
          <a:p>
            <a:fld id="{5D4E63A3-48D8-4C4B-A407-602273C3135C}" type="datetime1">
              <a:rPr lang="en-IN" smtClean="0"/>
              <a:t>19-05-2025</a:t>
            </a:fld>
            <a:endParaRPr lang="en-IN"/>
          </a:p>
        </p:txBody>
      </p:sp>
      <p:sp>
        <p:nvSpPr>
          <p:cNvPr id="6" name="Footer Placeholder 5">
            <a:extLst>
              <a:ext uri="{FF2B5EF4-FFF2-40B4-BE49-F238E27FC236}">
                <a16:creationId xmlns:a16="http://schemas.microsoft.com/office/drawing/2014/main" id="{012464B2-AFD8-0D82-B34A-FDB7479180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668A77-73D3-8278-548C-824C2577932C}"/>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3830416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CCB6-E3A3-DCD7-12E6-AD4811C806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8A1FC6-AC45-2239-993B-641900873C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2E8F43-C36D-6A24-89B5-94BEFDD11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762E6E-76BD-0458-CE6F-93DCE71A1EED}"/>
              </a:ext>
            </a:extLst>
          </p:cNvPr>
          <p:cNvSpPr>
            <a:spLocks noGrp="1"/>
          </p:cNvSpPr>
          <p:nvPr>
            <p:ph type="dt" sz="half" idx="10"/>
          </p:nvPr>
        </p:nvSpPr>
        <p:spPr/>
        <p:txBody>
          <a:bodyPr/>
          <a:lstStyle/>
          <a:p>
            <a:fld id="{EC26705C-7DE8-4310-B1E5-2B508ADD400A}" type="datetime1">
              <a:rPr lang="en-IN" smtClean="0"/>
              <a:t>19-05-2025</a:t>
            </a:fld>
            <a:endParaRPr lang="en-IN"/>
          </a:p>
        </p:txBody>
      </p:sp>
      <p:sp>
        <p:nvSpPr>
          <p:cNvPr id="6" name="Footer Placeholder 5">
            <a:extLst>
              <a:ext uri="{FF2B5EF4-FFF2-40B4-BE49-F238E27FC236}">
                <a16:creationId xmlns:a16="http://schemas.microsoft.com/office/drawing/2014/main" id="{F17CCCEC-68D6-5E95-9E00-65A79DFC72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AD6503-A2B3-C739-8A14-995250821C9F}"/>
              </a:ext>
            </a:extLst>
          </p:cNvPr>
          <p:cNvSpPr>
            <a:spLocks noGrp="1"/>
          </p:cNvSpPr>
          <p:nvPr>
            <p:ph type="sldNum" sz="quarter" idx="12"/>
          </p:nvPr>
        </p:nvSpPr>
        <p:spPr/>
        <p:txBody>
          <a:bodyPr/>
          <a:lstStyle/>
          <a:p>
            <a:fld id="{1B62A7F8-A8B1-4D11-A86F-325D97471AC2}" type="slidenum">
              <a:rPr lang="en-IN" smtClean="0"/>
              <a:t>‹#›</a:t>
            </a:fld>
            <a:endParaRPr lang="en-IN"/>
          </a:p>
        </p:txBody>
      </p:sp>
    </p:spTree>
    <p:extLst>
      <p:ext uri="{BB962C8B-B14F-4D97-AF65-F5344CB8AC3E}">
        <p14:creationId xmlns:p14="http://schemas.microsoft.com/office/powerpoint/2010/main" val="903673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81FEE5-3D48-2855-A176-9CA801DCE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975F5B-1746-CC9B-ED06-6C5653E58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6B13BD-2122-901A-0B73-8CE9A0939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03D8F-987E-4FD2-949C-DC89F33DDF4A}" type="datetime1">
              <a:rPr lang="en-IN" smtClean="0"/>
              <a:t>19-05-2025</a:t>
            </a:fld>
            <a:endParaRPr lang="en-IN"/>
          </a:p>
        </p:txBody>
      </p:sp>
      <p:sp>
        <p:nvSpPr>
          <p:cNvPr id="5" name="Footer Placeholder 4">
            <a:extLst>
              <a:ext uri="{FF2B5EF4-FFF2-40B4-BE49-F238E27FC236}">
                <a16:creationId xmlns:a16="http://schemas.microsoft.com/office/drawing/2014/main" id="{40819EDA-F15D-EA9E-2EBC-3A1E3B77F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0571E28-BBDD-B16E-25C3-E4333C9B59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2A7F8-A8B1-4D11-A86F-325D97471AC2}" type="slidenum">
              <a:rPr lang="en-IN" smtClean="0"/>
              <a:t>‹#›</a:t>
            </a:fld>
            <a:endParaRPr lang="en-IN"/>
          </a:p>
        </p:txBody>
      </p:sp>
    </p:spTree>
    <p:extLst>
      <p:ext uri="{BB962C8B-B14F-4D97-AF65-F5344CB8AC3E}">
        <p14:creationId xmlns:p14="http://schemas.microsoft.com/office/powerpoint/2010/main" val="2612846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FEC8-DE77-8768-6A28-31159C02DA57}"/>
              </a:ext>
            </a:extLst>
          </p:cNvPr>
          <p:cNvSpPr>
            <a:spLocks noGrp="1"/>
          </p:cNvSpPr>
          <p:nvPr>
            <p:ph type="ctrTitle"/>
          </p:nvPr>
        </p:nvSpPr>
        <p:spPr>
          <a:xfrm>
            <a:off x="1356852" y="761026"/>
            <a:ext cx="9144000" cy="733324"/>
          </a:xfrm>
        </p:spPr>
        <p:txBody>
          <a:bodyPr>
            <a:noAutofit/>
          </a:bodyPr>
          <a:lstStyle/>
          <a:p>
            <a:r>
              <a:rPr lang="en-US" sz="2000" dirty="0">
                <a:latin typeface="+mn-lt"/>
              </a:rPr>
              <a:t>Directed Evolution of a Designer Enzyme Featuring an Unnatural Catalytic Amino Acid.</a:t>
            </a:r>
            <a:endParaRPr lang="en-IN" sz="2000" dirty="0">
              <a:latin typeface="+mn-lt"/>
            </a:endParaRPr>
          </a:p>
        </p:txBody>
      </p:sp>
      <p:sp>
        <p:nvSpPr>
          <p:cNvPr id="7" name="TextBox 6">
            <a:extLst>
              <a:ext uri="{FF2B5EF4-FFF2-40B4-BE49-F238E27FC236}">
                <a16:creationId xmlns:a16="http://schemas.microsoft.com/office/drawing/2014/main" id="{401906B7-AD99-1E3C-1E43-F990CE5ABA32}"/>
              </a:ext>
            </a:extLst>
          </p:cNvPr>
          <p:cNvSpPr txBox="1"/>
          <p:nvPr/>
        </p:nvSpPr>
        <p:spPr>
          <a:xfrm>
            <a:off x="334296" y="2327306"/>
            <a:ext cx="11395588" cy="1323439"/>
          </a:xfrm>
          <a:prstGeom prst="rect">
            <a:avLst/>
          </a:prstGeom>
          <a:noFill/>
        </p:spPr>
        <p:txBody>
          <a:bodyPr wrap="square">
            <a:spAutoFit/>
          </a:bodyPr>
          <a:lstStyle/>
          <a:p>
            <a:r>
              <a:rPr lang="en-US" sz="2000" dirty="0"/>
              <a:t>Researchers significantly enhanced the catalytic performance of a designer enzyme containing an unnatural amino acid (p-</a:t>
            </a:r>
            <a:r>
              <a:rPr lang="en-US" sz="2000" dirty="0" err="1"/>
              <a:t>aminophenylalanine</a:t>
            </a:r>
            <a:r>
              <a:rPr lang="en-US" sz="2000" dirty="0"/>
              <a:t> or </a:t>
            </a:r>
            <a:r>
              <a:rPr lang="en-US" sz="2000" dirty="0" err="1"/>
              <a:t>pAF</a:t>
            </a:r>
            <a:r>
              <a:rPr lang="en-US" sz="2000" dirty="0"/>
              <a:t>) through directed evolution. </a:t>
            </a:r>
          </a:p>
          <a:p>
            <a:r>
              <a:rPr lang="en-US" sz="2000" dirty="0"/>
              <a:t>Starting with an active designer enzyme (</a:t>
            </a:r>
            <a:r>
              <a:rPr lang="en-US" sz="2000" dirty="0" err="1"/>
              <a:t>LmrR_pAF</a:t>
            </a:r>
            <a:r>
              <a:rPr lang="en-US" sz="2000" dirty="0"/>
              <a:t>), they were able to identify key mutations that boosted the catalytic efficiency.</a:t>
            </a:r>
            <a:endParaRPr lang="en-IN" sz="2000" dirty="0"/>
          </a:p>
        </p:txBody>
      </p:sp>
      <p:sp>
        <p:nvSpPr>
          <p:cNvPr id="3" name="TextBox 2">
            <a:extLst>
              <a:ext uri="{FF2B5EF4-FFF2-40B4-BE49-F238E27FC236}">
                <a16:creationId xmlns:a16="http://schemas.microsoft.com/office/drawing/2014/main" id="{00F7B3C6-4468-7DF1-97EA-BDEADF5EF616}"/>
              </a:ext>
            </a:extLst>
          </p:cNvPr>
          <p:cNvSpPr txBox="1"/>
          <p:nvPr/>
        </p:nvSpPr>
        <p:spPr>
          <a:xfrm>
            <a:off x="152400" y="93215"/>
            <a:ext cx="1584960" cy="400110"/>
          </a:xfrm>
          <a:prstGeom prst="rect">
            <a:avLst/>
          </a:prstGeom>
          <a:noFill/>
        </p:spPr>
        <p:txBody>
          <a:bodyPr wrap="square" rtlCol="0">
            <a:spAutoFit/>
          </a:bodyPr>
          <a:lstStyle/>
          <a:p>
            <a:r>
              <a:rPr lang="en-US" sz="2000" dirty="0"/>
              <a:t>Article 1</a:t>
            </a:r>
            <a:endParaRPr lang="en-IN" sz="2000" dirty="0"/>
          </a:p>
        </p:txBody>
      </p:sp>
      <p:sp>
        <p:nvSpPr>
          <p:cNvPr id="5" name="Slide Number Placeholder 4">
            <a:extLst>
              <a:ext uri="{FF2B5EF4-FFF2-40B4-BE49-F238E27FC236}">
                <a16:creationId xmlns:a16="http://schemas.microsoft.com/office/drawing/2014/main" id="{733318AB-FAE5-CA9E-C191-5DDBAF817D2A}"/>
              </a:ext>
            </a:extLst>
          </p:cNvPr>
          <p:cNvSpPr>
            <a:spLocks noGrp="1"/>
          </p:cNvSpPr>
          <p:nvPr>
            <p:ph type="sldNum" sz="quarter" idx="12"/>
          </p:nvPr>
        </p:nvSpPr>
        <p:spPr/>
        <p:txBody>
          <a:bodyPr/>
          <a:lstStyle/>
          <a:p>
            <a:fld id="{1B62A7F8-A8B1-4D11-A86F-325D97471AC2}" type="slidenum">
              <a:rPr lang="en-IN" smtClean="0"/>
              <a:t>1</a:t>
            </a:fld>
            <a:endParaRPr lang="en-IN"/>
          </a:p>
        </p:txBody>
      </p:sp>
    </p:spTree>
    <p:extLst>
      <p:ext uri="{BB962C8B-B14F-4D97-AF65-F5344CB8AC3E}">
        <p14:creationId xmlns:p14="http://schemas.microsoft.com/office/powerpoint/2010/main" val="253941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927610-BBE4-11D9-BCE2-E539D80E00D3}"/>
              </a:ext>
            </a:extLst>
          </p:cNvPr>
          <p:cNvSpPr txBox="1"/>
          <p:nvPr/>
        </p:nvSpPr>
        <p:spPr>
          <a:xfrm>
            <a:off x="6278880" y="648175"/>
            <a:ext cx="6096000" cy="1754326"/>
          </a:xfrm>
          <a:prstGeom prst="rect">
            <a:avLst/>
          </a:prstGeom>
          <a:noFill/>
        </p:spPr>
        <p:txBody>
          <a:bodyPr wrap="square">
            <a:spAutoFit/>
          </a:bodyPr>
          <a:lstStyle/>
          <a:p>
            <a:pPr>
              <a:buFont typeface="Arial" panose="020B0604020202020204" pitchFamily="34" charset="0"/>
              <a:buChar char="•"/>
            </a:pPr>
            <a:r>
              <a:rPr lang="en-US" dirty="0"/>
              <a:t>A: Shows operational thermostability (T10₅₀) curves for the parent enzyme and the three variants (F54L, N88Q, L-Q), demonstrating how the mutations increase thermal stability.</a:t>
            </a:r>
          </a:p>
          <a:p>
            <a:pPr>
              <a:buFont typeface="Arial" panose="020B0604020202020204" pitchFamily="34" charset="0"/>
              <a:buChar char="•"/>
            </a:pPr>
            <a:r>
              <a:rPr lang="en-US" dirty="0"/>
              <a:t>B: Correlates structural thermostability (Tm) with catalytic turnover rate (</a:t>
            </a:r>
            <a:r>
              <a:rPr lang="en-US" dirty="0" err="1"/>
              <a:t>kcat</a:t>
            </a:r>
            <a:r>
              <a:rPr lang="en-US" dirty="0"/>
              <a:t>), showing that the mutations improve both parameters simultaneously.</a:t>
            </a:r>
          </a:p>
        </p:txBody>
      </p:sp>
      <p:pic>
        <p:nvPicPr>
          <p:cNvPr id="9" name="Picture 8">
            <a:extLst>
              <a:ext uri="{FF2B5EF4-FFF2-40B4-BE49-F238E27FC236}">
                <a16:creationId xmlns:a16="http://schemas.microsoft.com/office/drawing/2014/main" id="{9C461714-A29E-6B1D-56CF-F6797FA7E07B}"/>
              </a:ext>
            </a:extLst>
          </p:cNvPr>
          <p:cNvPicPr>
            <a:picLocks noChangeAspect="1"/>
          </p:cNvPicPr>
          <p:nvPr/>
        </p:nvPicPr>
        <p:blipFill>
          <a:blip r:embed="rId2"/>
          <a:stretch>
            <a:fillRect/>
          </a:stretch>
        </p:blipFill>
        <p:spPr>
          <a:xfrm>
            <a:off x="95018" y="347888"/>
            <a:ext cx="6096000" cy="2354900"/>
          </a:xfrm>
          <a:prstGeom prst="rect">
            <a:avLst/>
          </a:prstGeom>
        </p:spPr>
      </p:pic>
      <p:pic>
        <p:nvPicPr>
          <p:cNvPr id="11" name="Picture 10">
            <a:extLst>
              <a:ext uri="{FF2B5EF4-FFF2-40B4-BE49-F238E27FC236}">
                <a16:creationId xmlns:a16="http://schemas.microsoft.com/office/drawing/2014/main" id="{40E05FB4-CA3E-6A08-B44A-2B2F9AD1C360}"/>
              </a:ext>
            </a:extLst>
          </p:cNvPr>
          <p:cNvPicPr>
            <a:picLocks noChangeAspect="1"/>
          </p:cNvPicPr>
          <p:nvPr/>
        </p:nvPicPr>
        <p:blipFill>
          <a:blip r:embed="rId3"/>
          <a:stretch>
            <a:fillRect/>
          </a:stretch>
        </p:blipFill>
        <p:spPr>
          <a:xfrm>
            <a:off x="417050" y="2897482"/>
            <a:ext cx="5861830" cy="3797563"/>
          </a:xfrm>
          <a:prstGeom prst="rect">
            <a:avLst/>
          </a:prstGeom>
        </p:spPr>
      </p:pic>
      <p:sp>
        <p:nvSpPr>
          <p:cNvPr id="12" name="Rectangle 1">
            <a:extLst>
              <a:ext uri="{FF2B5EF4-FFF2-40B4-BE49-F238E27FC236}">
                <a16:creationId xmlns:a16="http://schemas.microsoft.com/office/drawing/2014/main" id="{B3A824C0-5F5C-0E88-6407-40523C161A80}"/>
              </a:ext>
            </a:extLst>
          </p:cNvPr>
          <p:cNvSpPr>
            <a:spLocks noChangeArrowheads="1"/>
          </p:cNvSpPr>
          <p:nvPr/>
        </p:nvSpPr>
        <p:spPr bwMode="auto">
          <a:xfrm rot="10800000" flipV="1">
            <a:off x="6576841" y="3365103"/>
            <a:ext cx="561515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Left: Displays representative structures of the three conformational states (trans, cis-back, cis-front) observed during MD simulations, focusing on the orientation of R92/R92'.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Center: Contains gauge plots showing the percentage of time each variant spent in each conformation, plus box plots of distances used to identify the states.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Right: Lists residues interacting with R92/R92' in each conformational state with their frequency of interactions. </a:t>
            </a:r>
          </a:p>
        </p:txBody>
      </p:sp>
      <p:sp>
        <p:nvSpPr>
          <p:cNvPr id="3" name="Slide Number Placeholder 2">
            <a:extLst>
              <a:ext uri="{FF2B5EF4-FFF2-40B4-BE49-F238E27FC236}">
                <a16:creationId xmlns:a16="http://schemas.microsoft.com/office/drawing/2014/main" id="{76AC4C81-5730-0245-E7FD-2D4A87A1AC8A}"/>
              </a:ext>
            </a:extLst>
          </p:cNvPr>
          <p:cNvSpPr>
            <a:spLocks noGrp="1"/>
          </p:cNvSpPr>
          <p:nvPr>
            <p:ph type="sldNum" sz="quarter" idx="12"/>
          </p:nvPr>
        </p:nvSpPr>
        <p:spPr/>
        <p:txBody>
          <a:bodyPr/>
          <a:lstStyle/>
          <a:p>
            <a:fld id="{1B62A7F8-A8B1-4D11-A86F-325D97471AC2}" type="slidenum">
              <a:rPr lang="en-IN" smtClean="0"/>
              <a:t>10</a:t>
            </a:fld>
            <a:endParaRPr lang="en-IN"/>
          </a:p>
        </p:txBody>
      </p:sp>
    </p:spTree>
    <p:extLst>
      <p:ext uri="{BB962C8B-B14F-4D97-AF65-F5344CB8AC3E}">
        <p14:creationId xmlns:p14="http://schemas.microsoft.com/office/powerpoint/2010/main" val="93066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3CBA9C-891F-F752-4B0F-8BC21B0A81E6}"/>
              </a:ext>
            </a:extLst>
          </p:cNvPr>
          <p:cNvSpPr txBox="1"/>
          <p:nvPr/>
        </p:nvSpPr>
        <p:spPr>
          <a:xfrm>
            <a:off x="8452413" y="2774251"/>
            <a:ext cx="3377648" cy="2308324"/>
          </a:xfrm>
          <a:prstGeom prst="rect">
            <a:avLst/>
          </a:prstGeom>
          <a:noFill/>
        </p:spPr>
        <p:txBody>
          <a:bodyPr wrap="square">
            <a:spAutoFit/>
          </a:bodyPr>
          <a:lstStyle/>
          <a:p>
            <a:r>
              <a:rPr lang="en-US" dirty="0">
                <a:solidFill>
                  <a:schemeClr val="tx1">
                    <a:lumMod val="50000"/>
                    <a:lumOff val="50000"/>
                  </a:schemeClr>
                </a:solidFill>
              </a:rPr>
              <a:t>Shows allosteric pathways connecting the mutated positions (54/54' or 88/88') to the catalytic </a:t>
            </a:r>
            <a:r>
              <a:rPr lang="en-US" dirty="0" err="1">
                <a:solidFill>
                  <a:schemeClr val="tx1">
                    <a:lumMod val="50000"/>
                    <a:lumOff val="50000"/>
                  </a:schemeClr>
                </a:solidFill>
              </a:rPr>
              <a:t>pAF</a:t>
            </a:r>
            <a:r>
              <a:rPr lang="en-US" dirty="0">
                <a:solidFill>
                  <a:schemeClr val="tx1">
                    <a:lumMod val="50000"/>
                    <a:lumOff val="50000"/>
                  </a:schemeClr>
                </a:solidFill>
              </a:rPr>
              <a:t> based on dynamical network analysis. The left panels show the shortest paths, while the right panels show the strongest paths (weighted by betweenness).</a:t>
            </a:r>
            <a:endParaRPr lang="en-IN" dirty="0">
              <a:solidFill>
                <a:schemeClr val="tx1">
                  <a:lumMod val="50000"/>
                  <a:lumOff val="50000"/>
                </a:schemeClr>
              </a:solidFill>
            </a:endParaRPr>
          </a:p>
        </p:txBody>
      </p:sp>
      <p:pic>
        <p:nvPicPr>
          <p:cNvPr id="7" name="Picture 6">
            <a:extLst>
              <a:ext uri="{FF2B5EF4-FFF2-40B4-BE49-F238E27FC236}">
                <a16:creationId xmlns:a16="http://schemas.microsoft.com/office/drawing/2014/main" id="{C9003A99-B86D-7B3B-F852-76D861BFACA3}"/>
              </a:ext>
            </a:extLst>
          </p:cNvPr>
          <p:cNvPicPr>
            <a:picLocks noChangeAspect="1"/>
          </p:cNvPicPr>
          <p:nvPr/>
        </p:nvPicPr>
        <p:blipFill>
          <a:blip r:embed="rId2"/>
          <a:stretch>
            <a:fillRect/>
          </a:stretch>
        </p:blipFill>
        <p:spPr>
          <a:xfrm>
            <a:off x="361939" y="0"/>
            <a:ext cx="7879969" cy="6858000"/>
          </a:xfrm>
          <a:prstGeom prst="rect">
            <a:avLst/>
          </a:prstGeom>
        </p:spPr>
      </p:pic>
      <p:sp>
        <p:nvSpPr>
          <p:cNvPr id="3" name="Slide Number Placeholder 2">
            <a:extLst>
              <a:ext uri="{FF2B5EF4-FFF2-40B4-BE49-F238E27FC236}">
                <a16:creationId xmlns:a16="http://schemas.microsoft.com/office/drawing/2014/main" id="{E07E20DB-AAF3-C474-EE1B-45554BA437FE}"/>
              </a:ext>
            </a:extLst>
          </p:cNvPr>
          <p:cNvSpPr>
            <a:spLocks noGrp="1"/>
          </p:cNvSpPr>
          <p:nvPr>
            <p:ph type="sldNum" sz="quarter" idx="12"/>
          </p:nvPr>
        </p:nvSpPr>
        <p:spPr/>
        <p:txBody>
          <a:bodyPr/>
          <a:lstStyle/>
          <a:p>
            <a:fld id="{1B62A7F8-A8B1-4D11-A86F-325D97471AC2}" type="slidenum">
              <a:rPr lang="en-IN" smtClean="0"/>
              <a:t>11</a:t>
            </a:fld>
            <a:endParaRPr lang="en-IN"/>
          </a:p>
        </p:txBody>
      </p:sp>
    </p:spTree>
    <p:extLst>
      <p:ext uri="{BB962C8B-B14F-4D97-AF65-F5344CB8AC3E}">
        <p14:creationId xmlns:p14="http://schemas.microsoft.com/office/powerpoint/2010/main" val="267818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813387-735C-D238-980E-29529C3ECFA7}"/>
              </a:ext>
            </a:extLst>
          </p:cNvPr>
          <p:cNvSpPr txBox="1"/>
          <p:nvPr/>
        </p:nvSpPr>
        <p:spPr>
          <a:xfrm>
            <a:off x="277792" y="1343356"/>
            <a:ext cx="9025359" cy="646331"/>
          </a:xfrm>
          <a:prstGeom prst="rect">
            <a:avLst/>
          </a:prstGeom>
          <a:noFill/>
        </p:spPr>
        <p:txBody>
          <a:bodyPr wrap="square">
            <a:spAutoFit/>
          </a:bodyPr>
          <a:lstStyle/>
          <a:p>
            <a:pPr>
              <a:buNone/>
            </a:pPr>
            <a:r>
              <a:rPr lang="en-IN" dirty="0"/>
              <a:t>Chemical Mechanism at Atomic Level</a:t>
            </a:r>
          </a:p>
          <a:p>
            <a:pPr>
              <a:buNone/>
            </a:pPr>
            <a:endParaRPr lang="en-IN" dirty="0"/>
          </a:p>
        </p:txBody>
      </p:sp>
      <p:sp>
        <p:nvSpPr>
          <p:cNvPr id="3" name="Slide Number Placeholder 2">
            <a:extLst>
              <a:ext uri="{FF2B5EF4-FFF2-40B4-BE49-F238E27FC236}">
                <a16:creationId xmlns:a16="http://schemas.microsoft.com/office/drawing/2014/main" id="{4911F0E6-BDE4-4AEF-16D9-C19781AFC4E0}"/>
              </a:ext>
            </a:extLst>
          </p:cNvPr>
          <p:cNvSpPr>
            <a:spLocks noGrp="1"/>
          </p:cNvSpPr>
          <p:nvPr>
            <p:ph type="sldNum" sz="quarter" idx="12"/>
          </p:nvPr>
        </p:nvSpPr>
        <p:spPr/>
        <p:txBody>
          <a:bodyPr/>
          <a:lstStyle/>
          <a:p>
            <a:fld id="{1B62A7F8-A8B1-4D11-A86F-325D97471AC2}" type="slidenum">
              <a:rPr lang="en-IN" smtClean="0"/>
              <a:t>12</a:t>
            </a:fld>
            <a:endParaRPr lang="en-IN"/>
          </a:p>
        </p:txBody>
      </p:sp>
    </p:spTree>
    <p:extLst>
      <p:ext uri="{BB962C8B-B14F-4D97-AF65-F5344CB8AC3E}">
        <p14:creationId xmlns:p14="http://schemas.microsoft.com/office/powerpoint/2010/main" val="309879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241F2-08E7-8B38-9C9F-FF722EC0D60B}"/>
              </a:ext>
            </a:extLst>
          </p:cNvPr>
          <p:cNvSpPr>
            <a:spLocks noGrp="1"/>
          </p:cNvSpPr>
          <p:nvPr>
            <p:ph type="title"/>
          </p:nvPr>
        </p:nvSpPr>
        <p:spPr>
          <a:xfrm>
            <a:off x="179439" y="-191931"/>
            <a:ext cx="10515600" cy="1325563"/>
          </a:xfrm>
        </p:spPr>
        <p:txBody>
          <a:bodyPr/>
          <a:lstStyle/>
          <a:p>
            <a:r>
              <a:rPr lang="en-US" dirty="0"/>
              <a:t>Methodology</a:t>
            </a:r>
            <a:endParaRPr lang="en-IN" dirty="0"/>
          </a:p>
        </p:txBody>
      </p:sp>
      <p:pic>
        <p:nvPicPr>
          <p:cNvPr id="11" name="Picture 10">
            <a:extLst>
              <a:ext uri="{FF2B5EF4-FFF2-40B4-BE49-F238E27FC236}">
                <a16:creationId xmlns:a16="http://schemas.microsoft.com/office/drawing/2014/main" id="{31208050-D595-68C3-C9C9-FAA832838806}"/>
              </a:ext>
            </a:extLst>
          </p:cNvPr>
          <p:cNvPicPr>
            <a:picLocks noChangeAspect="1"/>
          </p:cNvPicPr>
          <p:nvPr/>
        </p:nvPicPr>
        <p:blipFill>
          <a:blip r:embed="rId2"/>
          <a:stretch>
            <a:fillRect/>
          </a:stretch>
        </p:blipFill>
        <p:spPr>
          <a:xfrm>
            <a:off x="3571323" y="699071"/>
            <a:ext cx="5956135" cy="6036623"/>
          </a:xfrm>
          <a:prstGeom prst="rect">
            <a:avLst/>
          </a:prstGeom>
        </p:spPr>
      </p:pic>
      <p:sp>
        <p:nvSpPr>
          <p:cNvPr id="4" name="Slide Number Placeholder 3">
            <a:extLst>
              <a:ext uri="{FF2B5EF4-FFF2-40B4-BE49-F238E27FC236}">
                <a16:creationId xmlns:a16="http://schemas.microsoft.com/office/drawing/2014/main" id="{B11D4CF3-5401-5D82-262B-F9585BAEB7A7}"/>
              </a:ext>
            </a:extLst>
          </p:cNvPr>
          <p:cNvSpPr>
            <a:spLocks noGrp="1"/>
          </p:cNvSpPr>
          <p:nvPr>
            <p:ph type="sldNum" sz="quarter" idx="12"/>
          </p:nvPr>
        </p:nvSpPr>
        <p:spPr/>
        <p:txBody>
          <a:bodyPr/>
          <a:lstStyle/>
          <a:p>
            <a:fld id="{1B62A7F8-A8B1-4D11-A86F-325D97471AC2}" type="slidenum">
              <a:rPr lang="en-IN" smtClean="0"/>
              <a:t>13</a:t>
            </a:fld>
            <a:endParaRPr lang="en-IN"/>
          </a:p>
        </p:txBody>
      </p:sp>
    </p:spTree>
    <p:extLst>
      <p:ext uri="{BB962C8B-B14F-4D97-AF65-F5344CB8AC3E}">
        <p14:creationId xmlns:p14="http://schemas.microsoft.com/office/powerpoint/2010/main" val="152578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BB42-1FC6-CD41-9726-EEDDB40D8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E4448-D8BA-B1E2-E7FA-B139E1F384D7}"/>
              </a:ext>
            </a:extLst>
          </p:cNvPr>
          <p:cNvSpPr>
            <a:spLocks noGrp="1"/>
          </p:cNvSpPr>
          <p:nvPr>
            <p:ph type="title"/>
          </p:nvPr>
        </p:nvSpPr>
        <p:spPr>
          <a:xfrm>
            <a:off x="0" y="-341933"/>
            <a:ext cx="10515600" cy="1325563"/>
          </a:xfrm>
        </p:spPr>
        <p:txBody>
          <a:bodyPr/>
          <a:lstStyle/>
          <a:p>
            <a:r>
              <a:rPr lang="en-US" dirty="0"/>
              <a:t>Results</a:t>
            </a:r>
            <a:endParaRPr lang="en-IN" dirty="0"/>
          </a:p>
        </p:txBody>
      </p:sp>
      <p:sp>
        <p:nvSpPr>
          <p:cNvPr id="3" name="Rectangle 1">
            <a:extLst>
              <a:ext uri="{FF2B5EF4-FFF2-40B4-BE49-F238E27FC236}">
                <a16:creationId xmlns:a16="http://schemas.microsoft.com/office/drawing/2014/main" id="{3D83669C-01B3-25EC-902F-072CF4F9E50F}"/>
              </a:ext>
            </a:extLst>
          </p:cNvPr>
          <p:cNvSpPr>
            <a:spLocks noChangeArrowheads="1"/>
          </p:cNvSpPr>
          <p:nvPr/>
        </p:nvSpPr>
        <p:spPr bwMode="auto">
          <a:xfrm>
            <a:off x="0" y="1096451"/>
            <a:ext cx="1200443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Best Performing Variants</a:t>
            </a:r>
            <a:r>
              <a:rPr kumimoji="0" lang="en-US" altLang="en-US" sz="1600" b="0" i="0" u="none" strike="noStrike" cap="none" normalizeH="0" baseline="0" dirty="0">
                <a:ln>
                  <a:noFill/>
                </a:ln>
                <a:solidFill>
                  <a:schemeClr val="tx1"/>
                </a:solidFill>
                <a:effectLst/>
              </a:rPr>
              <a:t>: Three single mutations located more than 11 Å from the catalytic </a:t>
            </a:r>
            <a:r>
              <a:rPr kumimoji="0" lang="en-US" altLang="en-US" sz="1600" b="0" i="0" u="none" strike="noStrike" cap="none" normalizeH="0" baseline="0" dirty="0" err="1">
                <a:ln>
                  <a:noFill/>
                </a:ln>
                <a:solidFill>
                  <a:schemeClr val="tx1"/>
                </a:solidFill>
                <a:effectLst/>
              </a:rPr>
              <a:t>pAF</a:t>
            </a:r>
            <a:r>
              <a:rPr kumimoji="0" lang="en-US" altLang="en-US" sz="1600" b="0" i="0" u="none" strike="noStrike" cap="none" normalizeH="0" baseline="0" dirty="0">
                <a:ln>
                  <a:noFill/>
                </a:ln>
                <a:solidFill>
                  <a:schemeClr val="tx1"/>
                </a:solidFill>
                <a:effectLst/>
              </a:rPr>
              <a:t> showed significant improvements: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F54L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I62W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N88Q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Kinetic Characterization</a:t>
            </a:r>
            <a:r>
              <a:rPr kumimoji="0" lang="en-US" altLang="en-US" sz="1600" b="0" i="0" u="none" strike="noStrike" cap="none" normalizeH="0" baseline="0" dirty="0">
                <a:ln>
                  <a:noFill/>
                </a:ln>
                <a:solidFill>
                  <a:schemeClr val="tx1"/>
                </a:solidFill>
                <a:effectLst/>
              </a:rPr>
              <a:t>: The N88Q mutation showed the most substantial improvement with a 1.6-fold increase in catalytic efficiency (</a:t>
            </a:r>
            <a:r>
              <a:rPr kumimoji="0" lang="en-US" altLang="en-US" sz="1600" b="0" i="0" u="none" strike="noStrike" cap="none" normalizeH="0" baseline="0" dirty="0" err="1">
                <a:ln>
                  <a:noFill/>
                </a:ln>
                <a:solidFill>
                  <a:schemeClr val="tx1"/>
                </a:solidFill>
                <a:effectLst/>
              </a:rPr>
              <a:t>kcat</a:t>
            </a:r>
            <a:r>
              <a:rPr kumimoji="0" lang="en-US" altLang="en-US" sz="1600" b="0" i="0" u="none" strike="noStrike" cap="none" normalizeH="0" baseline="0" dirty="0">
                <a:ln>
                  <a:noFill/>
                </a:ln>
                <a:solidFill>
                  <a:schemeClr val="tx1"/>
                </a:solidFill>
                <a:effectLst/>
              </a:rPr>
              <a:t>/KM) compared to the parent. This represented a 119-fold improvement over the original artificial enzyme.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Mutation Combinations</a:t>
            </a:r>
            <a:r>
              <a:rPr kumimoji="0" lang="en-US" altLang="en-US" sz="1600" b="0" i="0" u="none" strike="noStrike" cap="none" normalizeH="0" baseline="0" dirty="0">
                <a:ln>
                  <a:noFill/>
                </a:ln>
                <a:solidFill>
                  <a:schemeClr val="tx1"/>
                </a:solidFill>
                <a:effectLst/>
              </a:rPr>
              <a:t>: The double mutant F54L_N88Q (</a:t>
            </a:r>
            <a:r>
              <a:rPr kumimoji="0" lang="en-US" altLang="en-US" sz="1600" b="0" i="0" u="none" strike="noStrike" cap="none" normalizeH="0" baseline="0" dirty="0" err="1">
                <a:ln>
                  <a:noFill/>
                </a:ln>
                <a:solidFill>
                  <a:schemeClr val="tx1"/>
                </a:solidFill>
                <a:effectLst/>
              </a:rPr>
              <a:t>LmrR_RMH_L</a:t>
            </a:r>
            <a:r>
              <a:rPr kumimoji="0" lang="en-US" altLang="en-US" sz="1600" b="0" i="0" u="none" strike="noStrike" cap="none" normalizeH="0" baseline="0" dirty="0">
                <a:ln>
                  <a:noFill/>
                </a:ln>
                <a:solidFill>
                  <a:schemeClr val="tx1"/>
                </a:solidFill>
                <a:effectLst/>
              </a:rPr>
              <a:t>-Q) showed a synergistic effect with: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66% higher turnover number (</a:t>
            </a:r>
            <a:r>
              <a:rPr kumimoji="0" lang="en-US" altLang="en-US" sz="1600" b="0" i="0" u="none" strike="noStrike" cap="none" normalizeH="0" baseline="0" dirty="0" err="1">
                <a:ln>
                  <a:noFill/>
                </a:ln>
                <a:solidFill>
                  <a:schemeClr val="tx1"/>
                </a:solidFill>
                <a:effectLst/>
              </a:rPr>
              <a:t>kcat</a:t>
            </a:r>
            <a:r>
              <a:rPr kumimoji="0" lang="en-US" altLang="en-US"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14°C higher thermostability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Molecular Dynamics Insights</a:t>
            </a:r>
            <a:r>
              <a:rPr kumimoji="0" lang="en-US" altLang="en-US" sz="1600" b="0" i="0" u="none" strike="noStrike" cap="none" normalizeH="0" baseline="0" dirty="0">
                <a:ln>
                  <a:noFill/>
                </a:ln>
                <a:solidFill>
                  <a:schemeClr val="tx1"/>
                </a:solidFill>
                <a:effectLst/>
              </a:rPr>
              <a:t>: The MD simulations revealed that these distal mutations affect the orientation of the key R92 residue, shifting the conformational ensemble toward catalytically productive states. Three main conformational states were identified based on R92/R92' orientation: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"cis-back": Both R92/R92' pointing toward the back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"trans": One pointing toward the entrance, one toward the back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"cis-front": Both pointing toward the entrance (potentially catalytically inactive)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The beneficial mutations eliminated the "cis-front" conformation, which was hypothesized to be less catalytically productive.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Structural Effects</a:t>
            </a:r>
            <a:r>
              <a:rPr kumimoji="0" lang="en-US" altLang="en-US" sz="1600" b="0" i="0" u="none" strike="noStrike" cap="none" normalizeH="0" baseline="0" dirty="0">
                <a:ln>
                  <a:noFill/>
                </a:ln>
                <a:solidFill>
                  <a:schemeClr val="tx1"/>
                </a:solidFill>
                <a:effectLst/>
              </a:rPr>
              <a:t>: The mutations resulted 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More compact protein structures (lower radius of gyration)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Increased frequency of contacts in the hydrophobic pocket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lumMod val="50000"/>
                    <a:lumOff val="50000"/>
                  </a:schemeClr>
                </a:solidFill>
                <a:effectLst/>
              </a:rPr>
              <a:t>Alternative communication pathways between the mutation sites and the catalytic </a:t>
            </a:r>
            <a:r>
              <a:rPr kumimoji="0" lang="en-US" altLang="en-US" sz="1600" b="0" i="0" u="none" strike="noStrike" cap="none" normalizeH="0" baseline="0" dirty="0" err="1">
                <a:ln>
                  <a:noFill/>
                </a:ln>
                <a:solidFill>
                  <a:schemeClr val="tx1">
                    <a:lumMod val="50000"/>
                    <a:lumOff val="50000"/>
                  </a:schemeClr>
                </a:solidFill>
                <a:effectLst/>
              </a:rPr>
              <a:t>pAF</a:t>
            </a:r>
            <a:endParaRPr kumimoji="0" lang="en-US" altLang="en-US" sz="1600" b="0" i="0"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sp>
        <p:nvSpPr>
          <p:cNvPr id="5" name="Slide Number Placeholder 4">
            <a:extLst>
              <a:ext uri="{FF2B5EF4-FFF2-40B4-BE49-F238E27FC236}">
                <a16:creationId xmlns:a16="http://schemas.microsoft.com/office/drawing/2014/main" id="{1E38E470-E238-EF45-EFDC-A9FC3DD72DBF}"/>
              </a:ext>
            </a:extLst>
          </p:cNvPr>
          <p:cNvSpPr>
            <a:spLocks noGrp="1"/>
          </p:cNvSpPr>
          <p:nvPr>
            <p:ph type="sldNum" sz="quarter" idx="12"/>
          </p:nvPr>
        </p:nvSpPr>
        <p:spPr/>
        <p:txBody>
          <a:bodyPr/>
          <a:lstStyle/>
          <a:p>
            <a:fld id="{1B62A7F8-A8B1-4D11-A86F-325D97471AC2}" type="slidenum">
              <a:rPr lang="en-IN" smtClean="0"/>
              <a:t>14</a:t>
            </a:fld>
            <a:endParaRPr lang="en-IN"/>
          </a:p>
        </p:txBody>
      </p:sp>
    </p:spTree>
    <p:extLst>
      <p:ext uri="{BB962C8B-B14F-4D97-AF65-F5344CB8AC3E}">
        <p14:creationId xmlns:p14="http://schemas.microsoft.com/office/powerpoint/2010/main" val="243383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4EAA-4360-771C-5001-89945CCC1426}"/>
              </a:ext>
            </a:extLst>
          </p:cNvPr>
          <p:cNvSpPr>
            <a:spLocks noGrp="1"/>
          </p:cNvSpPr>
          <p:nvPr>
            <p:ph type="title"/>
          </p:nvPr>
        </p:nvSpPr>
        <p:spPr/>
        <p:txBody>
          <a:bodyPr>
            <a:normAutofit/>
          </a:bodyPr>
          <a:lstStyle/>
          <a:p>
            <a:pPr algn="ctr"/>
            <a:r>
              <a:rPr lang="en-US" sz="1800" dirty="0">
                <a:latin typeface="+mn-lt"/>
              </a:rPr>
              <a:t>Evolutionary Specialization of a Promiscuous Designer Enzyme</a:t>
            </a:r>
            <a:endParaRPr lang="en-IN" sz="1800" dirty="0">
              <a:latin typeface="+mn-lt"/>
            </a:endParaRPr>
          </a:p>
        </p:txBody>
      </p:sp>
      <p:sp>
        <p:nvSpPr>
          <p:cNvPr id="5" name="TextBox 4">
            <a:extLst>
              <a:ext uri="{FF2B5EF4-FFF2-40B4-BE49-F238E27FC236}">
                <a16:creationId xmlns:a16="http://schemas.microsoft.com/office/drawing/2014/main" id="{7F78A02C-1E61-48D3-7D17-97AE780F83CE}"/>
              </a:ext>
            </a:extLst>
          </p:cNvPr>
          <p:cNvSpPr txBox="1"/>
          <p:nvPr/>
        </p:nvSpPr>
        <p:spPr>
          <a:xfrm>
            <a:off x="0" y="45522"/>
            <a:ext cx="6096000" cy="369332"/>
          </a:xfrm>
          <a:prstGeom prst="rect">
            <a:avLst/>
          </a:prstGeom>
          <a:noFill/>
        </p:spPr>
        <p:txBody>
          <a:bodyPr wrap="square">
            <a:spAutoFit/>
          </a:bodyPr>
          <a:lstStyle/>
          <a:p>
            <a:r>
              <a:rPr lang="en-US" dirty="0"/>
              <a:t>Article 3</a:t>
            </a:r>
            <a:endParaRPr lang="en-IN" dirty="0"/>
          </a:p>
        </p:txBody>
      </p:sp>
      <p:sp>
        <p:nvSpPr>
          <p:cNvPr id="7" name="TextBox 6">
            <a:extLst>
              <a:ext uri="{FF2B5EF4-FFF2-40B4-BE49-F238E27FC236}">
                <a16:creationId xmlns:a16="http://schemas.microsoft.com/office/drawing/2014/main" id="{81CAA863-DAA7-7AE8-FC6B-3E0949B515E2}"/>
              </a:ext>
            </a:extLst>
          </p:cNvPr>
          <p:cNvSpPr txBox="1"/>
          <p:nvPr/>
        </p:nvSpPr>
        <p:spPr>
          <a:xfrm>
            <a:off x="307340" y="1664316"/>
            <a:ext cx="10655300" cy="2308324"/>
          </a:xfrm>
          <a:prstGeom prst="rect">
            <a:avLst/>
          </a:prstGeom>
          <a:noFill/>
        </p:spPr>
        <p:txBody>
          <a:bodyPr wrap="square">
            <a:spAutoFit/>
          </a:bodyPr>
          <a:lstStyle/>
          <a:p>
            <a:pPr>
              <a:buNone/>
            </a:pPr>
            <a:r>
              <a:rPr lang="en-US" dirty="0"/>
              <a:t>The paper investigates how a promiscuous designer enzyme evolves specialized catalytic activities. The authors previously created a designer enzyme by incorporating the non-canonical amino acid para-</a:t>
            </a:r>
            <a:r>
              <a:rPr lang="en-US" dirty="0" err="1"/>
              <a:t>aminophenylalanine</a:t>
            </a:r>
            <a:r>
              <a:rPr lang="en-US" dirty="0"/>
              <a:t> (</a:t>
            </a:r>
            <a:r>
              <a:rPr lang="en-US" dirty="0" err="1"/>
              <a:t>pAF</a:t>
            </a:r>
            <a:r>
              <a:rPr lang="en-US" dirty="0"/>
              <a:t>) into position 15 of the Lactococcal multidrug resistance regulatory (</a:t>
            </a:r>
            <a:r>
              <a:rPr lang="en-US" dirty="0" err="1"/>
              <a:t>LmrR</a:t>
            </a:r>
            <a:r>
              <a:rPr lang="en-US" dirty="0"/>
              <a:t>) protein. This modified enzyme (</a:t>
            </a:r>
            <a:r>
              <a:rPr lang="en-US" dirty="0" err="1"/>
              <a:t>LmrR_pAF</a:t>
            </a:r>
            <a:r>
              <a:rPr lang="en-US" dirty="0"/>
              <a:t>) showed promiscuous activity by catalyzing two distinct reactions:</a:t>
            </a:r>
          </a:p>
          <a:p>
            <a:endParaRPr lang="en-US" dirty="0"/>
          </a:p>
          <a:p>
            <a:r>
              <a:rPr lang="en-US" dirty="0"/>
              <a:t>Previous directed evolution campaigns had produced specialized variants for each reaction - with mutations that improved one activity while diminishing the other. This study aims to understand the molecular basis for this specialization.</a:t>
            </a:r>
          </a:p>
        </p:txBody>
      </p:sp>
      <p:sp>
        <p:nvSpPr>
          <p:cNvPr id="4" name="Slide Number Placeholder 3">
            <a:extLst>
              <a:ext uri="{FF2B5EF4-FFF2-40B4-BE49-F238E27FC236}">
                <a16:creationId xmlns:a16="http://schemas.microsoft.com/office/drawing/2014/main" id="{C5EEF919-2765-B9BB-13CB-B50F270CAB91}"/>
              </a:ext>
            </a:extLst>
          </p:cNvPr>
          <p:cNvSpPr>
            <a:spLocks noGrp="1"/>
          </p:cNvSpPr>
          <p:nvPr>
            <p:ph type="sldNum" sz="quarter" idx="12"/>
          </p:nvPr>
        </p:nvSpPr>
        <p:spPr/>
        <p:txBody>
          <a:bodyPr/>
          <a:lstStyle/>
          <a:p>
            <a:fld id="{1B62A7F8-A8B1-4D11-A86F-325D97471AC2}" type="slidenum">
              <a:rPr lang="en-IN" smtClean="0"/>
              <a:t>15</a:t>
            </a:fld>
            <a:endParaRPr lang="en-IN"/>
          </a:p>
        </p:txBody>
      </p:sp>
    </p:spTree>
    <p:extLst>
      <p:ext uri="{BB962C8B-B14F-4D97-AF65-F5344CB8AC3E}">
        <p14:creationId xmlns:p14="http://schemas.microsoft.com/office/powerpoint/2010/main" val="29279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8928B5-43A3-4DBB-E5C8-097EC3EEEACF}"/>
              </a:ext>
            </a:extLst>
          </p:cNvPr>
          <p:cNvPicPr>
            <a:picLocks noChangeAspect="1"/>
          </p:cNvPicPr>
          <p:nvPr/>
        </p:nvPicPr>
        <p:blipFill>
          <a:blip r:embed="rId2"/>
          <a:stretch>
            <a:fillRect/>
          </a:stretch>
        </p:blipFill>
        <p:spPr>
          <a:xfrm>
            <a:off x="10115" y="370277"/>
            <a:ext cx="7561524" cy="2339792"/>
          </a:xfrm>
          <a:prstGeom prst="rect">
            <a:avLst/>
          </a:prstGeom>
        </p:spPr>
      </p:pic>
      <p:pic>
        <p:nvPicPr>
          <p:cNvPr id="9" name="Picture 8">
            <a:extLst>
              <a:ext uri="{FF2B5EF4-FFF2-40B4-BE49-F238E27FC236}">
                <a16:creationId xmlns:a16="http://schemas.microsoft.com/office/drawing/2014/main" id="{6E412EA1-0002-E679-3D0F-0720DDB3D304}"/>
              </a:ext>
            </a:extLst>
          </p:cNvPr>
          <p:cNvPicPr>
            <a:picLocks noChangeAspect="1"/>
          </p:cNvPicPr>
          <p:nvPr/>
        </p:nvPicPr>
        <p:blipFill>
          <a:blip r:embed="rId3"/>
          <a:stretch>
            <a:fillRect/>
          </a:stretch>
        </p:blipFill>
        <p:spPr>
          <a:xfrm>
            <a:off x="495546" y="3553645"/>
            <a:ext cx="4424515" cy="3218678"/>
          </a:xfrm>
          <a:prstGeom prst="rect">
            <a:avLst/>
          </a:prstGeom>
        </p:spPr>
      </p:pic>
      <p:cxnSp>
        <p:nvCxnSpPr>
          <p:cNvPr id="13" name="Straight Connector 12">
            <a:extLst>
              <a:ext uri="{FF2B5EF4-FFF2-40B4-BE49-F238E27FC236}">
                <a16:creationId xmlns:a16="http://schemas.microsoft.com/office/drawing/2014/main" id="{4455F948-130C-9AF3-2C56-7C198D63197B}"/>
              </a:ext>
            </a:extLst>
          </p:cNvPr>
          <p:cNvCxnSpPr/>
          <p:nvPr/>
        </p:nvCxnSpPr>
        <p:spPr>
          <a:xfrm>
            <a:off x="-2" y="340057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7">
            <a:extLst>
              <a:ext uri="{FF2B5EF4-FFF2-40B4-BE49-F238E27FC236}">
                <a16:creationId xmlns:a16="http://schemas.microsoft.com/office/drawing/2014/main" id="{CAA4F3A8-A9F2-62F7-B1C3-53FEF3154B71}"/>
              </a:ext>
            </a:extLst>
          </p:cNvPr>
          <p:cNvSpPr>
            <a:spLocks noChangeArrowheads="1"/>
          </p:cNvSpPr>
          <p:nvPr/>
        </p:nvSpPr>
        <p:spPr bwMode="auto">
          <a:xfrm rot="10800000" flipV="1">
            <a:off x="7767484" y="-13754"/>
            <a:ext cx="442451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A</a:t>
            </a:r>
            <a:r>
              <a:rPr kumimoji="0" lang="en-US" altLang="en-US" b="0" i="0" u="none" strike="noStrike" cap="none" normalizeH="0" baseline="0" dirty="0">
                <a:ln>
                  <a:noFill/>
                </a:ln>
                <a:solidFill>
                  <a:schemeClr val="tx1"/>
                </a:solidFill>
                <a:effectLst/>
              </a:rPr>
              <a:t>: Conceptual diagram showing how enzyme evolution can lead to either generalist variants (top, blue) </a:t>
            </a:r>
            <a:r>
              <a:rPr kumimoji="0" lang="en-US" altLang="en-US" b="0" i="0" u="none" strike="noStrike" cap="none" normalizeH="0" baseline="0" dirty="0">
                <a:ln>
                  <a:noFill/>
                </a:ln>
                <a:solidFill>
                  <a:schemeClr val="accent6"/>
                </a:solidFill>
                <a:effectLst/>
              </a:rPr>
              <a:t>that maintain multiple activities or specialist variants</a:t>
            </a:r>
            <a:r>
              <a:rPr kumimoji="0" lang="en-US" altLang="en-US" b="0" i="0" u="none" strike="noStrike" cap="none" normalizeH="0" baseline="0" dirty="0">
                <a:ln>
                  <a:noFill/>
                </a:ln>
                <a:solidFill>
                  <a:schemeClr val="tx1"/>
                </a:solidFill>
                <a:effectLst/>
              </a:rPr>
              <a:t> (bottom, pink</a:t>
            </a:r>
            <a:r>
              <a:rPr kumimoji="0" lang="en-US" altLang="en-US" b="0" i="0" u="none" strike="noStrike" cap="none" normalizeH="0" baseline="0" dirty="0">
                <a:ln>
                  <a:noFill/>
                </a:ln>
                <a:solidFill>
                  <a:schemeClr val="accent6"/>
                </a:solidFill>
                <a:effectLst/>
              </a:rPr>
              <a:t>) that excel at one reaction but lose other activities.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rPr>
              <a:t>B</a:t>
            </a:r>
            <a:r>
              <a:rPr kumimoji="0" lang="en-US" altLang="en-US" b="0" i="0" u="none" strike="noStrike" cap="none" normalizeH="0" baseline="0" dirty="0">
                <a:ln>
                  <a:noFill/>
                </a:ln>
                <a:solidFill>
                  <a:schemeClr val="tx1"/>
                </a:solidFill>
                <a:effectLst/>
              </a:rPr>
              <a:t>: Chemical mechanisms of the two reactions catalyzed by </a:t>
            </a:r>
            <a:r>
              <a:rPr kumimoji="0" lang="en-US" altLang="en-US" b="0" i="0" u="none" strike="noStrike" cap="none" normalizeH="0" baseline="0" dirty="0" err="1">
                <a:ln>
                  <a:noFill/>
                </a:ln>
                <a:solidFill>
                  <a:schemeClr val="tx1"/>
                </a:solidFill>
                <a:effectLst/>
              </a:rPr>
              <a:t>LmrR_pAF</a:t>
            </a:r>
            <a:r>
              <a:rPr kumimoji="0" lang="en-US" altLang="en-US" b="0" i="0" u="none" strike="noStrike" cap="none" normalizeH="0" baseline="0" dirty="0">
                <a:ln>
                  <a:noFill/>
                </a:ln>
                <a:solidFill>
                  <a:schemeClr val="tx1"/>
                </a:solidFill>
                <a:effectLst/>
              </a:rPr>
              <a:t>: hydrazone formation (top) and Friedel-Crafts alkylation (bottom), showing substrates, products, and the iminium ion intermediates. </a:t>
            </a:r>
          </a:p>
        </p:txBody>
      </p:sp>
      <p:sp>
        <p:nvSpPr>
          <p:cNvPr id="21" name="Rectangle 8">
            <a:extLst>
              <a:ext uri="{FF2B5EF4-FFF2-40B4-BE49-F238E27FC236}">
                <a16:creationId xmlns:a16="http://schemas.microsoft.com/office/drawing/2014/main" id="{359DC7FD-09AC-9D06-674E-4FAE1EF998BC}"/>
              </a:ext>
            </a:extLst>
          </p:cNvPr>
          <p:cNvSpPr>
            <a:spLocks noChangeArrowheads="1"/>
          </p:cNvSpPr>
          <p:nvPr/>
        </p:nvSpPr>
        <p:spPr bwMode="auto">
          <a:xfrm rot="10800000" flipV="1">
            <a:off x="5938684" y="4029303"/>
            <a:ext cx="575777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Shows the evolutionary pathways mapped by testing all possible mutant combinations.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Blue arrows track the Friedel-Crafts alkylation evolution path.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Orange arrows track the hydrazone formation evolution path. </a:t>
            </a:r>
          </a:p>
        </p:txBody>
      </p:sp>
      <p:sp>
        <p:nvSpPr>
          <p:cNvPr id="3" name="Slide Number Placeholder 2">
            <a:extLst>
              <a:ext uri="{FF2B5EF4-FFF2-40B4-BE49-F238E27FC236}">
                <a16:creationId xmlns:a16="http://schemas.microsoft.com/office/drawing/2014/main" id="{04F5A8E9-4DC3-CA1C-68AB-0C27FB643655}"/>
              </a:ext>
            </a:extLst>
          </p:cNvPr>
          <p:cNvSpPr>
            <a:spLocks noGrp="1"/>
          </p:cNvSpPr>
          <p:nvPr>
            <p:ph type="sldNum" sz="quarter" idx="12"/>
          </p:nvPr>
        </p:nvSpPr>
        <p:spPr/>
        <p:txBody>
          <a:bodyPr/>
          <a:lstStyle/>
          <a:p>
            <a:fld id="{1B62A7F8-A8B1-4D11-A86F-325D97471AC2}" type="slidenum">
              <a:rPr lang="en-IN" smtClean="0"/>
              <a:t>16</a:t>
            </a:fld>
            <a:endParaRPr lang="en-IN"/>
          </a:p>
        </p:txBody>
      </p:sp>
    </p:spTree>
    <p:extLst>
      <p:ext uri="{BB962C8B-B14F-4D97-AF65-F5344CB8AC3E}">
        <p14:creationId xmlns:p14="http://schemas.microsoft.com/office/powerpoint/2010/main" val="246167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9C1E476B-61F1-A755-8725-15E4FDD2919B}"/>
              </a:ext>
            </a:extLst>
          </p:cNvPr>
          <p:cNvSpPr>
            <a:spLocks noChangeArrowheads="1"/>
          </p:cNvSpPr>
          <p:nvPr/>
        </p:nvSpPr>
        <p:spPr bwMode="auto">
          <a:xfrm rot="10800000" flipV="1">
            <a:off x="599767" y="5242173"/>
            <a:ext cx="41393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4D3DD01-0932-053B-DF7A-30925B619A92}"/>
              </a:ext>
            </a:extLst>
          </p:cNvPr>
          <p:cNvPicPr>
            <a:picLocks noChangeAspect="1"/>
          </p:cNvPicPr>
          <p:nvPr/>
        </p:nvPicPr>
        <p:blipFill>
          <a:blip r:embed="rId3"/>
          <a:stretch>
            <a:fillRect/>
          </a:stretch>
        </p:blipFill>
        <p:spPr>
          <a:xfrm>
            <a:off x="1819067" y="124180"/>
            <a:ext cx="7761714" cy="4301314"/>
          </a:xfrm>
          <a:prstGeom prst="rect">
            <a:avLst/>
          </a:prstGeom>
        </p:spPr>
      </p:pic>
      <p:sp>
        <p:nvSpPr>
          <p:cNvPr id="10" name="Rectangle 3">
            <a:extLst>
              <a:ext uri="{FF2B5EF4-FFF2-40B4-BE49-F238E27FC236}">
                <a16:creationId xmlns:a16="http://schemas.microsoft.com/office/drawing/2014/main" id="{46CC444E-E6A8-DEED-FAFD-DE4C220A5123}"/>
              </a:ext>
            </a:extLst>
          </p:cNvPr>
          <p:cNvSpPr>
            <a:spLocks noChangeArrowheads="1"/>
          </p:cNvSpPr>
          <p:nvPr/>
        </p:nvSpPr>
        <p:spPr bwMode="auto">
          <a:xfrm rot="10800000" flipV="1">
            <a:off x="401646" y="4563994"/>
            <a:ext cx="1140689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A</a:t>
            </a:r>
            <a:r>
              <a:rPr kumimoji="0" lang="en-US" altLang="en-US" sz="1800" b="0" i="0" u="none" strike="noStrike" cap="none" normalizeH="0" baseline="0" dirty="0">
                <a:ln>
                  <a:noFill/>
                </a:ln>
                <a:solidFill>
                  <a:schemeClr val="tx1"/>
                </a:solidFill>
                <a:effectLst/>
              </a:rPr>
              <a:t>: Structural alignment of </a:t>
            </a:r>
            <a:r>
              <a:rPr kumimoji="0" lang="en-US" altLang="en-US" sz="1800" b="0" i="0" u="none" strike="noStrike" cap="none" normalizeH="0" baseline="0" dirty="0" err="1">
                <a:ln>
                  <a:noFill/>
                </a:ln>
                <a:solidFill>
                  <a:schemeClr val="tx1"/>
                </a:solidFill>
                <a:effectLst/>
              </a:rPr>
              <a:t>LmrR_pAF</a:t>
            </a:r>
            <a:r>
              <a:rPr kumimoji="0" lang="en-US" altLang="en-US" sz="1800" b="0" i="0" u="none" strike="noStrike" cap="none" normalizeH="0" baseline="0" dirty="0">
                <a:ln>
                  <a:noFill/>
                </a:ln>
                <a:solidFill>
                  <a:schemeClr val="tx1"/>
                </a:solidFill>
                <a:effectLst/>
              </a:rPr>
              <a:t> (gray) with RGN (blue) and RMH (orange) mutants, showing the significant structural change in RGN.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B</a:t>
            </a:r>
            <a:r>
              <a:rPr kumimoji="0" lang="en-US" altLang="en-US" sz="1800" b="0" i="0" u="none" strike="noStrike" cap="none" normalizeH="0" baseline="0" dirty="0">
                <a:ln>
                  <a:noFill/>
                </a:ln>
                <a:solidFill>
                  <a:schemeClr val="tx1"/>
                </a:solidFill>
                <a:effectLst/>
              </a:rPr>
              <a:t>: Close-up of RGN mutations, highlighting new hydrogen bonding networks and decreased distances between key residues.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C</a:t>
            </a:r>
            <a:r>
              <a:rPr kumimoji="0" lang="en-US" altLang="en-US" sz="1800" b="0" i="0" u="none" strike="noStrike" cap="none" normalizeH="0" baseline="0" dirty="0">
                <a:ln>
                  <a:noFill/>
                </a:ln>
                <a:solidFill>
                  <a:schemeClr val="tx1"/>
                </a:solidFill>
                <a:effectLst/>
              </a:rPr>
              <a:t>: Visualization of the altered angles between helices in RGN compared to parent enzyme.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D</a:t>
            </a:r>
            <a:r>
              <a:rPr kumimoji="0" lang="en-US" altLang="en-US" sz="1800" b="0" i="0" u="none" strike="noStrike" cap="none" normalizeH="0" baseline="0" dirty="0">
                <a:ln>
                  <a:noFill/>
                </a:ln>
                <a:solidFill>
                  <a:schemeClr val="tx1"/>
                </a:solidFill>
                <a:effectLst/>
              </a:rPr>
              <a:t>: Active site of RMH in two different crystal structures, showing different conformations of the R92 side chain.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E</a:t>
            </a:r>
            <a:r>
              <a:rPr kumimoji="0" lang="en-US" altLang="en-US" sz="1800" b="0" i="0" u="none" strike="noStrike" cap="none" normalizeH="0" baseline="0" dirty="0">
                <a:ln>
                  <a:noFill/>
                </a:ln>
                <a:solidFill>
                  <a:schemeClr val="tx1"/>
                </a:solidFill>
                <a:effectLst/>
              </a:rPr>
              <a:t>: Ensemble refinement results showing conformational flexibility of R92 in RMH. </a:t>
            </a:r>
          </a:p>
        </p:txBody>
      </p:sp>
      <p:sp>
        <p:nvSpPr>
          <p:cNvPr id="3" name="Slide Number Placeholder 2">
            <a:extLst>
              <a:ext uri="{FF2B5EF4-FFF2-40B4-BE49-F238E27FC236}">
                <a16:creationId xmlns:a16="http://schemas.microsoft.com/office/drawing/2014/main" id="{3313D0FF-58A9-668D-58D7-5741601A0E6F}"/>
              </a:ext>
            </a:extLst>
          </p:cNvPr>
          <p:cNvSpPr>
            <a:spLocks noGrp="1"/>
          </p:cNvSpPr>
          <p:nvPr>
            <p:ph type="sldNum" sz="quarter" idx="12"/>
          </p:nvPr>
        </p:nvSpPr>
        <p:spPr/>
        <p:txBody>
          <a:bodyPr/>
          <a:lstStyle/>
          <a:p>
            <a:fld id="{1B62A7F8-A8B1-4D11-A86F-325D97471AC2}" type="slidenum">
              <a:rPr lang="en-IN" smtClean="0"/>
              <a:t>17</a:t>
            </a:fld>
            <a:endParaRPr lang="en-IN"/>
          </a:p>
        </p:txBody>
      </p:sp>
    </p:spTree>
    <p:extLst>
      <p:ext uri="{BB962C8B-B14F-4D97-AF65-F5344CB8AC3E}">
        <p14:creationId xmlns:p14="http://schemas.microsoft.com/office/powerpoint/2010/main" val="20290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DCF128-6059-BB86-3D4E-2AFB9B328F25}"/>
              </a:ext>
            </a:extLst>
          </p:cNvPr>
          <p:cNvPicPr>
            <a:picLocks noChangeAspect="1"/>
          </p:cNvPicPr>
          <p:nvPr/>
        </p:nvPicPr>
        <p:blipFill>
          <a:blip r:embed="rId2"/>
          <a:stretch>
            <a:fillRect/>
          </a:stretch>
        </p:blipFill>
        <p:spPr>
          <a:xfrm>
            <a:off x="0" y="248968"/>
            <a:ext cx="6492803" cy="4023709"/>
          </a:xfrm>
          <a:prstGeom prst="rect">
            <a:avLst/>
          </a:prstGeom>
        </p:spPr>
      </p:pic>
      <p:pic>
        <p:nvPicPr>
          <p:cNvPr id="7" name="Picture 6">
            <a:extLst>
              <a:ext uri="{FF2B5EF4-FFF2-40B4-BE49-F238E27FC236}">
                <a16:creationId xmlns:a16="http://schemas.microsoft.com/office/drawing/2014/main" id="{77BD2914-CC93-3E11-3145-49DDCA7D5457}"/>
              </a:ext>
            </a:extLst>
          </p:cNvPr>
          <p:cNvPicPr>
            <a:picLocks noChangeAspect="1"/>
          </p:cNvPicPr>
          <p:nvPr/>
        </p:nvPicPr>
        <p:blipFill>
          <a:blip r:embed="rId3"/>
          <a:stretch>
            <a:fillRect/>
          </a:stretch>
        </p:blipFill>
        <p:spPr>
          <a:xfrm>
            <a:off x="6118459" y="52318"/>
            <a:ext cx="5906012" cy="4549534"/>
          </a:xfrm>
          <a:prstGeom prst="rect">
            <a:avLst/>
          </a:prstGeom>
        </p:spPr>
      </p:pic>
      <p:cxnSp>
        <p:nvCxnSpPr>
          <p:cNvPr id="9" name="Straight Connector 8">
            <a:extLst>
              <a:ext uri="{FF2B5EF4-FFF2-40B4-BE49-F238E27FC236}">
                <a16:creationId xmlns:a16="http://schemas.microsoft.com/office/drawing/2014/main" id="{6C10F1EC-3FF5-E7D2-3949-701422C022A3}"/>
              </a:ext>
            </a:extLst>
          </p:cNvPr>
          <p:cNvCxnSpPr/>
          <p:nvPr/>
        </p:nvCxnSpPr>
        <p:spPr>
          <a:xfrm>
            <a:off x="6377651"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10" name="Rectangle 1">
            <a:extLst>
              <a:ext uri="{FF2B5EF4-FFF2-40B4-BE49-F238E27FC236}">
                <a16:creationId xmlns:a16="http://schemas.microsoft.com/office/drawing/2014/main" id="{638A479F-6106-2010-EC8B-B873C01B05EE}"/>
              </a:ext>
            </a:extLst>
          </p:cNvPr>
          <p:cNvSpPr>
            <a:spLocks noChangeArrowheads="1"/>
          </p:cNvSpPr>
          <p:nvPr/>
        </p:nvSpPr>
        <p:spPr bwMode="auto">
          <a:xfrm>
            <a:off x="95292" y="4272677"/>
            <a:ext cx="623652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A</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Transition state models showing how dihedral angles determine product stereochemistry.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B</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Density plot of dihedral angles and distances from MD simulations, darker regions indicating more populated states. </a:t>
            </a:r>
            <a:endPar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C</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Count of near-attack conformations leading to (R) and (S) products in each variant.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D</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Representative frames from MD simulations showing substrate binding in RMH and RGN variants. </a:t>
            </a:r>
          </a:p>
        </p:txBody>
      </p:sp>
      <p:sp>
        <p:nvSpPr>
          <p:cNvPr id="11" name="Rectangle 2">
            <a:extLst>
              <a:ext uri="{FF2B5EF4-FFF2-40B4-BE49-F238E27FC236}">
                <a16:creationId xmlns:a16="http://schemas.microsoft.com/office/drawing/2014/main" id="{E22348AE-6002-98A1-55CE-68333C2C64F1}"/>
              </a:ext>
            </a:extLst>
          </p:cNvPr>
          <p:cNvSpPr>
            <a:spLocks noChangeArrowheads="1"/>
          </p:cNvSpPr>
          <p:nvPr/>
        </p:nvSpPr>
        <p:spPr bwMode="auto">
          <a:xfrm>
            <a:off x="6423484" y="4575764"/>
            <a:ext cx="56468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A</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Mechanistic hypothesis for how R92 and H93 assist in hemiaminal formation and dehydration.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lumMod val="50000"/>
                    <a:lumOff val="50000"/>
                  </a:schemeClr>
                </a:solidFill>
                <a:effectLst/>
                <a:latin typeface="Arial" panose="020B0604020202020204" pitchFamily="34" charset="0"/>
              </a:rPr>
              <a:t>B</a:t>
            </a:r>
            <a:r>
              <a:rPr kumimoji="0" lang="en-US" altLang="en-US" b="0" i="0" u="none" strike="noStrike" cap="none" normalizeH="0" baseline="0" dirty="0">
                <a:ln>
                  <a:noFill/>
                </a:ln>
                <a:solidFill>
                  <a:schemeClr val="tx1">
                    <a:lumMod val="50000"/>
                    <a:lumOff val="50000"/>
                  </a:schemeClr>
                </a:solidFill>
                <a:effectLst/>
                <a:latin typeface="Arial" panose="020B0604020202020204" pitchFamily="34" charset="0"/>
              </a:rPr>
              <a:t>: Distance measurements tracking hydrogen bonding interactions during MD simulations with different protonation states.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C</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Snapshots from simulations showing H93 and R92 participating in hydrogen bonding with reaction intermediates. </a:t>
            </a:r>
          </a:p>
        </p:txBody>
      </p:sp>
      <p:sp>
        <p:nvSpPr>
          <p:cNvPr id="3" name="Slide Number Placeholder 2">
            <a:extLst>
              <a:ext uri="{FF2B5EF4-FFF2-40B4-BE49-F238E27FC236}">
                <a16:creationId xmlns:a16="http://schemas.microsoft.com/office/drawing/2014/main" id="{27E7D283-A539-E768-A108-0E07B7A9169F}"/>
              </a:ext>
            </a:extLst>
          </p:cNvPr>
          <p:cNvSpPr>
            <a:spLocks noGrp="1"/>
          </p:cNvSpPr>
          <p:nvPr>
            <p:ph type="sldNum" sz="quarter" idx="12"/>
          </p:nvPr>
        </p:nvSpPr>
        <p:spPr/>
        <p:txBody>
          <a:bodyPr/>
          <a:lstStyle/>
          <a:p>
            <a:fld id="{1B62A7F8-A8B1-4D11-A86F-325D97471AC2}" type="slidenum">
              <a:rPr lang="en-IN" smtClean="0"/>
              <a:t>18</a:t>
            </a:fld>
            <a:endParaRPr lang="en-IN"/>
          </a:p>
        </p:txBody>
      </p:sp>
    </p:spTree>
    <p:extLst>
      <p:ext uri="{BB962C8B-B14F-4D97-AF65-F5344CB8AC3E}">
        <p14:creationId xmlns:p14="http://schemas.microsoft.com/office/powerpoint/2010/main" val="2898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137B66-3A1E-A877-BFFB-60DF9777FC2A}"/>
              </a:ext>
            </a:extLst>
          </p:cNvPr>
          <p:cNvPicPr>
            <a:picLocks noChangeAspect="1"/>
          </p:cNvPicPr>
          <p:nvPr/>
        </p:nvPicPr>
        <p:blipFill>
          <a:blip r:embed="rId2"/>
          <a:stretch>
            <a:fillRect/>
          </a:stretch>
        </p:blipFill>
        <p:spPr>
          <a:xfrm>
            <a:off x="167640" y="357742"/>
            <a:ext cx="7284720" cy="6142516"/>
          </a:xfrm>
          <a:prstGeom prst="rect">
            <a:avLst/>
          </a:prstGeom>
        </p:spPr>
      </p:pic>
      <p:sp>
        <p:nvSpPr>
          <p:cNvPr id="6" name="Rectangle 1">
            <a:extLst>
              <a:ext uri="{FF2B5EF4-FFF2-40B4-BE49-F238E27FC236}">
                <a16:creationId xmlns:a16="http://schemas.microsoft.com/office/drawing/2014/main" id="{9D9B11F2-D552-ABF6-44DA-CCC9A0C9CCC5}"/>
              </a:ext>
            </a:extLst>
          </p:cNvPr>
          <p:cNvSpPr>
            <a:spLocks noChangeArrowheads="1"/>
          </p:cNvSpPr>
          <p:nvPr/>
        </p:nvSpPr>
        <p:spPr bwMode="auto">
          <a:xfrm>
            <a:off x="7452360" y="3705999"/>
            <a:ext cx="4572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lumMod val="50000"/>
                    <a:lumOff val="50000"/>
                  </a:schemeClr>
                </a:solidFill>
                <a:effectLst/>
                <a:latin typeface="Arial" panose="020B0604020202020204" pitchFamily="34" charset="0"/>
              </a:rPr>
              <a:t>6A</a:t>
            </a:r>
            <a:r>
              <a:rPr kumimoji="0" lang="en-US" altLang="en-US" b="0" i="0" u="none" strike="noStrike" cap="none" normalizeH="0" baseline="0" dirty="0">
                <a:ln>
                  <a:noFill/>
                </a:ln>
                <a:solidFill>
                  <a:schemeClr val="tx1">
                    <a:lumMod val="50000"/>
                    <a:lumOff val="50000"/>
                  </a:schemeClr>
                </a:solidFill>
                <a:effectLst/>
                <a:latin typeface="Arial" panose="020B0604020202020204" pitchFamily="34" charset="0"/>
              </a:rPr>
              <a:t>: Detailed reaction mechanism for iminium formation via a hemiaminal intermediate.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6B</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Energy profiles for reaction pathways via (R) and (S) configured hemiaminals.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lumMod val="50000"/>
                    <a:lumOff val="50000"/>
                  </a:schemeClr>
                </a:solidFill>
                <a:effectLst/>
                <a:latin typeface="Arial" panose="020B0604020202020204" pitchFamily="34" charset="0"/>
              </a:rPr>
              <a:t>6C</a:t>
            </a:r>
            <a:r>
              <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rPr>
              <a:t>: Overlaid structures of transition states with R92 in forward or backward conformations, showing key bond lengths. </a:t>
            </a:r>
          </a:p>
        </p:txBody>
      </p:sp>
      <p:sp>
        <p:nvSpPr>
          <p:cNvPr id="3" name="Slide Number Placeholder 2">
            <a:extLst>
              <a:ext uri="{FF2B5EF4-FFF2-40B4-BE49-F238E27FC236}">
                <a16:creationId xmlns:a16="http://schemas.microsoft.com/office/drawing/2014/main" id="{FD376875-57F0-F398-8DC2-B6F1FDA29A23}"/>
              </a:ext>
            </a:extLst>
          </p:cNvPr>
          <p:cNvSpPr>
            <a:spLocks noGrp="1"/>
          </p:cNvSpPr>
          <p:nvPr>
            <p:ph type="sldNum" sz="quarter" idx="12"/>
          </p:nvPr>
        </p:nvSpPr>
        <p:spPr/>
        <p:txBody>
          <a:bodyPr/>
          <a:lstStyle/>
          <a:p>
            <a:fld id="{1B62A7F8-A8B1-4D11-A86F-325D97471AC2}" type="slidenum">
              <a:rPr lang="en-IN" smtClean="0"/>
              <a:t>19</a:t>
            </a:fld>
            <a:endParaRPr lang="en-IN"/>
          </a:p>
        </p:txBody>
      </p:sp>
    </p:spTree>
    <p:extLst>
      <p:ext uri="{BB962C8B-B14F-4D97-AF65-F5344CB8AC3E}">
        <p14:creationId xmlns:p14="http://schemas.microsoft.com/office/powerpoint/2010/main" val="12440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832443-CD0E-B41E-5D4A-DF0F5DECE519}"/>
              </a:ext>
            </a:extLst>
          </p:cNvPr>
          <p:cNvPicPr>
            <a:picLocks noGrp="1" noChangeAspect="1"/>
          </p:cNvPicPr>
          <p:nvPr>
            <p:ph idx="1"/>
          </p:nvPr>
        </p:nvPicPr>
        <p:blipFill>
          <a:blip r:embed="rId2"/>
          <a:stretch>
            <a:fillRect/>
          </a:stretch>
        </p:blipFill>
        <p:spPr>
          <a:xfrm>
            <a:off x="431821" y="290221"/>
            <a:ext cx="4760411" cy="4351338"/>
          </a:xfrm>
        </p:spPr>
      </p:pic>
      <p:sp>
        <p:nvSpPr>
          <p:cNvPr id="7" name="TextBox 6">
            <a:extLst>
              <a:ext uri="{FF2B5EF4-FFF2-40B4-BE49-F238E27FC236}">
                <a16:creationId xmlns:a16="http://schemas.microsoft.com/office/drawing/2014/main" id="{AB05FE5F-58B6-0F57-7EBD-291A384027EE}"/>
              </a:ext>
            </a:extLst>
          </p:cNvPr>
          <p:cNvSpPr txBox="1"/>
          <p:nvPr/>
        </p:nvSpPr>
        <p:spPr>
          <a:xfrm>
            <a:off x="5742039" y="290221"/>
            <a:ext cx="5005419" cy="1477328"/>
          </a:xfrm>
          <a:prstGeom prst="rect">
            <a:avLst/>
          </a:prstGeom>
          <a:noFill/>
        </p:spPr>
        <p:txBody>
          <a:bodyPr wrap="square">
            <a:spAutoFit/>
          </a:bodyPr>
          <a:lstStyle/>
          <a:p>
            <a:r>
              <a:rPr lang="en-US" dirty="0"/>
              <a:t>A. Chemical structure of p-</a:t>
            </a:r>
            <a:r>
              <a:rPr lang="en-US" dirty="0" err="1"/>
              <a:t>aminophenylalanine</a:t>
            </a:r>
            <a:r>
              <a:rPr lang="en-US" dirty="0"/>
              <a:t> (</a:t>
            </a:r>
            <a:r>
              <a:rPr lang="en-US" dirty="0" err="1"/>
              <a:t>pAF</a:t>
            </a:r>
            <a:r>
              <a:rPr lang="en-US" dirty="0"/>
              <a:t>) (p amino phenylalanine), the unnatural amino acid. It features a benzene ring with an amino group (-NH₂) at the para position, connected to the standard amino acid backbone.</a:t>
            </a:r>
            <a:endParaRPr lang="en-IN" dirty="0"/>
          </a:p>
        </p:txBody>
      </p:sp>
      <p:sp>
        <p:nvSpPr>
          <p:cNvPr id="9" name="TextBox 8">
            <a:extLst>
              <a:ext uri="{FF2B5EF4-FFF2-40B4-BE49-F238E27FC236}">
                <a16:creationId xmlns:a16="http://schemas.microsoft.com/office/drawing/2014/main" id="{794E4921-5A3F-B207-8BB4-77163CC72573}"/>
              </a:ext>
            </a:extLst>
          </p:cNvPr>
          <p:cNvSpPr txBox="1"/>
          <p:nvPr/>
        </p:nvSpPr>
        <p:spPr>
          <a:xfrm>
            <a:off x="201163" y="4641559"/>
            <a:ext cx="6116462" cy="1754326"/>
          </a:xfrm>
          <a:prstGeom prst="rect">
            <a:avLst/>
          </a:prstGeom>
          <a:noFill/>
        </p:spPr>
        <p:txBody>
          <a:bodyPr wrap="square">
            <a:spAutoFit/>
          </a:bodyPr>
          <a:lstStyle/>
          <a:p>
            <a:pPr>
              <a:buNone/>
            </a:pPr>
            <a:r>
              <a:rPr lang="en-US" dirty="0"/>
              <a:t>p-</a:t>
            </a:r>
            <a:r>
              <a:rPr lang="en-US" dirty="0" err="1"/>
              <a:t>Aminophenylalanine</a:t>
            </a:r>
            <a:r>
              <a:rPr lang="en-US" dirty="0"/>
              <a:t> (</a:t>
            </a:r>
            <a:r>
              <a:rPr lang="en-US" dirty="0" err="1"/>
              <a:t>pAF</a:t>
            </a:r>
            <a:r>
              <a:rPr lang="en-US" dirty="0"/>
              <a:t>) is a modified version of phenylalanine where:</a:t>
            </a:r>
          </a:p>
          <a:p>
            <a:pPr>
              <a:buFont typeface="Arial" panose="020B0604020202020204" pitchFamily="34" charset="0"/>
              <a:buChar char="•"/>
            </a:pPr>
            <a:r>
              <a:rPr lang="en-US" dirty="0"/>
              <a:t>The same standard amino acid backbone is preserved</a:t>
            </a:r>
          </a:p>
          <a:p>
            <a:pPr>
              <a:buFont typeface="Arial" panose="020B0604020202020204" pitchFamily="34" charset="0"/>
              <a:buChar char="•"/>
            </a:pPr>
            <a:r>
              <a:rPr lang="en-US" dirty="0"/>
              <a:t>The benzene ring in the side chain has an amino group (-NH₂) added at the para position (the position opposite to where the methylene group connects to the ring)</a:t>
            </a:r>
          </a:p>
        </p:txBody>
      </p:sp>
      <p:sp>
        <p:nvSpPr>
          <p:cNvPr id="11" name="TextBox 10">
            <a:extLst>
              <a:ext uri="{FF2B5EF4-FFF2-40B4-BE49-F238E27FC236}">
                <a16:creationId xmlns:a16="http://schemas.microsoft.com/office/drawing/2014/main" id="{49D10C54-952B-E739-0012-A3DE37547490}"/>
              </a:ext>
            </a:extLst>
          </p:cNvPr>
          <p:cNvSpPr txBox="1"/>
          <p:nvPr/>
        </p:nvSpPr>
        <p:spPr>
          <a:xfrm>
            <a:off x="5742039" y="1870145"/>
            <a:ext cx="5885804" cy="2862322"/>
          </a:xfrm>
          <a:prstGeom prst="rect">
            <a:avLst/>
          </a:prstGeom>
          <a:noFill/>
        </p:spPr>
        <p:txBody>
          <a:bodyPr wrap="square">
            <a:spAutoFit/>
          </a:bodyPr>
          <a:lstStyle/>
          <a:p>
            <a:pPr>
              <a:buFont typeface="Arial" panose="020B0604020202020204" pitchFamily="34" charset="0"/>
              <a:buChar char="•"/>
            </a:pPr>
            <a:r>
              <a:rPr lang="en-IN" dirty="0"/>
              <a:t>The catalytic mechanism showing iminium ion formation. This depicts how anilines accelerate hydrazone and oxime formation: The aniline's nitrogen (with its lone pair) attacks the carbonyl carbon of the aldehyde</a:t>
            </a:r>
          </a:p>
          <a:p>
            <a:pPr>
              <a:buFont typeface="Arial" panose="020B0604020202020204" pitchFamily="34" charset="0"/>
              <a:buChar char="•"/>
            </a:pPr>
            <a:r>
              <a:rPr lang="en-IN" dirty="0"/>
              <a:t>This forms a tetrahedral intermediate that collapses to an iminium ion</a:t>
            </a:r>
          </a:p>
          <a:p>
            <a:pPr>
              <a:buFont typeface="Arial" panose="020B0604020202020204" pitchFamily="34" charset="0"/>
              <a:buChar char="•"/>
            </a:pPr>
            <a:r>
              <a:rPr lang="en-IN" dirty="0"/>
              <a:t>The iminium ion is more electrophilic than the original aldehyde carbonyl</a:t>
            </a:r>
          </a:p>
          <a:p>
            <a:pPr>
              <a:buFont typeface="Arial" panose="020B0604020202020204" pitchFamily="34" charset="0"/>
              <a:buChar char="•"/>
            </a:pPr>
            <a:r>
              <a:rPr lang="en-IN" dirty="0"/>
              <a:t>This activated intermediate then reacts with either hydrazine (X=NH) or hydroxylamine (X=O) nucleophiles</a:t>
            </a:r>
          </a:p>
        </p:txBody>
      </p:sp>
      <p:sp>
        <p:nvSpPr>
          <p:cNvPr id="13" name="TextBox 12">
            <a:extLst>
              <a:ext uri="{FF2B5EF4-FFF2-40B4-BE49-F238E27FC236}">
                <a16:creationId xmlns:a16="http://schemas.microsoft.com/office/drawing/2014/main" id="{17BDD87A-B42F-2246-6106-7BAD47D648E0}"/>
              </a:ext>
            </a:extLst>
          </p:cNvPr>
          <p:cNvSpPr txBox="1"/>
          <p:nvPr/>
        </p:nvSpPr>
        <p:spPr>
          <a:xfrm>
            <a:off x="6209470" y="4823375"/>
            <a:ext cx="5412259" cy="1477328"/>
          </a:xfrm>
          <a:prstGeom prst="rect">
            <a:avLst/>
          </a:prstGeom>
          <a:noFill/>
        </p:spPr>
        <p:txBody>
          <a:bodyPr wrap="square">
            <a:spAutoFit/>
          </a:bodyPr>
          <a:lstStyle/>
          <a:p>
            <a:pPr>
              <a:buFont typeface="Arial" panose="020B0604020202020204" pitchFamily="34" charset="0"/>
              <a:buChar char="•"/>
            </a:pPr>
            <a:r>
              <a:rPr lang="en-US" dirty="0"/>
              <a:t>Crystal structure of the </a:t>
            </a:r>
            <a:r>
              <a:rPr lang="en-US" dirty="0" err="1"/>
              <a:t>LmrR_pAF</a:t>
            </a:r>
            <a:r>
              <a:rPr lang="en-US" dirty="0"/>
              <a:t> homodimer (PDB: 6I8N), showing: The catalytic aniline side chains in red</a:t>
            </a:r>
          </a:p>
          <a:p>
            <a:pPr>
              <a:buFont typeface="Arial" panose="020B0604020202020204" pitchFamily="34" charset="0"/>
              <a:buChar char="•"/>
            </a:pPr>
            <a:r>
              <a:rPr lang="en-US" dirty="0"/>
              <a:t>Tryptophan 96 residues in pink</a:t>
            </a:r>
          </a:p>
          <a:p>
            <a:pPr>
              <a:buFont typeface="Arial" panose="020B0604020202020204" pitchFamily="34" charset="0"/>
              <a:buChar char="•"/>
            </a:pPr>
            <a:r>
              <a:rPr lang="en-US" dirty="0"/>
              <a:t>The β-carbons of 13 additional residues that line the binding pocket shown as spheres</a:t>
            </a:r>
          </a:p>
        </p:txBody>
      </p:sp>
      <p:sp>
        <p:nvSpPr>
          <p:cNvPr id="3" name="Slide Number Placeholder 2">
            <a:extLst>
              <a:ext uri="{FF2B5EF4-FFF2-40B4-BE49-F238E27FC236}">
                <a16:creationId xmlns:a16="http://schemas.microsoft.com/office/drawing/2014/main" id="{F17B6BBB-5BAE-E036-24EF-A9A0C85C0586}"/>
              </a:ext>
            </a:extLst>
          </p:cNvPr>
          <p:cNvSpPr>
            <a:spLocks noGrp="1"/>
          </p:cNvSpPr>
          <p:nvPr>
            <p:ph type="sldNum" sz="quarter" idx="12"/>
          </p:nvPr>
        </p:nvSpPr>
        <p:spPr/>
        <p:txBody>
          <a:bodyPr/>
          <a:lstStyle/>
          <a:p>
            <a:fld id="{1B62A7F8-A8B1-4D11-A86F-325D97471AC2}" type="slidenum">
              <a:rPr lang="en-IN" smtClean="0"/>
              <a:t>2</a:t>
            </a:fld>
            <a:endParaRPr lang="en-IN"/>
          </a:p>
        </p:txBody>
      </p:sp>
    </p:spTree>
    <p:extLst>
      <p:ext uri="{BB962C8B-B14F-4D97-AF65-F5344CB8AC3E}">
        <p14:creationId xmlns:p14="http://schemas.microsoft.com/office/powerpoint/2010/main" val="116476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81A8EC-30FD-6E52-30BA-4B0D5DEEB84A}"/>
              </a:ext>
            </a:extLst>
          </p:cNvPr>
          <p:cNvSpPr txBox="1"/>
          <p:nvPr/>
        </p:nvSpPr>
        <p:spPr>
          <a:xfrm>
            <a:off x="376270" y="1233326"/>
            <a:ext cx="10854160" cy="369332"/>
          </a:xfrm>
          <a:prstGeom prst="rect">
            <a:avLst/>
          </a:prstGeom>
          <a:noFill/>
        </p:spPr>
        <p:txBody>
          <a:bodyPr wrap="square">
            <a:spAutoFit/>
          </a:bodyPr>
          <a:lstStyle/>
          <a:p>
            <a:pPr>
              <a:buNone/>
            </a:pPr>
            <a:r>
              <a:rPr lang="en-US" b="1"/>
              <a:t>Chemical Mechanism</a:t>
            </a:r>
            <a:endParaRPr lang="en-US" dirty="0"/>
          </a:p>
        </p:txBody>
      </p:sp>
      <p:sp>
        <p:nvSpPr>
          <p:cNvPr id="3" name="Slide Number Placeholder 2">
            <a:extLst>
              <a:ext uri="{FF2B5EF4-FFF2-40B4-BE49-F238E27FC236}">
                <a16:creationId xmlns:a16="http://schemas.microsoft.com/office/drawing/2014/main" id="{8E6C929A-10F0-0885-82C0-2985E1492544}"/>
              </a:ext>
            </a:extLst>
          </p:cNvPr>
          <p:cNvSpPr>
            <a:spLocks noGrp="1"/>
          </p:cNvSpPr>
          <p:nvPr>
            <p:ph type="sldNum" sz="quarter" idx="12"/>
          </p:nvPr>
        </p:nvSpPr>
        <p:spPr/>
        <p:txBody>
          <a:bodyPr/>
          <a:lstStyle/>
          <a:p>
            <a:fld id="{1B62A7F8-A8B1-4D11-A86F-325D97471AC2}" type="slidenum">
              <a:rPr lang="en-IN" smtClean="0"/>
              <a:t>20</a:t>
            </a:fld>
            <a:endParaRPr lang="en-IN"/>
          </a:p>
        </p:txBody>
      </p:sp>
    </p:spTree>
    <p:extLst>
      <p:ext uri="{BB962C8B-B14F-4D97-AF65-F5344CB8AC3E}">
        <p14:creationId xmlns:p14="http://schemas.microsoft.com/office/powerpoint/2010/main" val="332739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B0357B-96B9-A752-30A0-FF60355AEC08}"/>
              </a:ext>
            </a:extLst>
          </p:cNvPr>
          <p:cNvPicPr>
            <a:picLocks noChangeAspect="1"/>
          </p:cNvPicPr>
          <p:nvPr/>
        </p:nvPicPr>
        <p:blipFill>
          <a:blip r:embed="rId2"/>
          <a:stretch>
            <a:fillRect/>
          </a:stretch>
        </p:blipFill>
        <p:spPr>
          <a:xfrm>
            <a:off x="2950293" y="916503"/>
            <a:ext cx="6400184" cy="5700607"/>
          </a:xfrm>
          <a:prstGeom prst="rect">
            <a:avLst/>
          </a:prstGeom>
        </p:spPr>
      </p:pic>
      <p:sp>
        <p:nvSpPr>
          <p:cNvPr id="9" name="TextBox 8">
            <a:extLst>
              <a:ext uri="{FF2B5EF4-FFF2-40B4-BE49-F238E27FC236}">
                <a16:creationId xmlns:a16="http://schemas.microsoft.com/office/drawing/2014/main" id="{95297238-55AC-F0BC-0772-AF96727264BA}"/>
              </a:ext>
            </a:extLst>
          </p:cNvPr>
          <p:cNvSpPr txBox="1"/>
          <p:nvPr/>
        </p:nvSpPr>
        <p:spPr>
          <a:xfrm>
            <a:off x="265471" y="149630"/>
            <a:ext cx="6096000" cy="769441"/>
          </a:xfrm>
          <a:prstGeom prst="rect">
            <a:avLst/>
          </a:prstGeom>
          <a:noFill/>
        </p:spPr>
        <p:txBody>
          <a:bodyPr wrap="square">
            <a:spAutoFit/>
          </a:bodyPr>
          <a:lstStyle/>
          <a:p>
            <a:r>
              <a:rPr lang="en-IN" sz="4400" dirty="0"/>
              <a:t>Methodology</a:t>
            </a:r>
          </a:p>
        </p:txBody>
      </p:sp>
      <p:sp>
        <p:nvSpPr>
          <p:cNvPr id="3" name="Slide Number Placeholder 2">
            <a:extLst>
              <a:ext uri="{FF2B5EF4-FFF2-40B4-BE49-F238E27FC236}">
                <a16:creationId xmlns:a16="http://schemas.microsoft.com/office/drawing/2014/main" id="{4F8717C9-0A9A-6E8C-865F-744A475771B7}"/>
              </a:ext>
            </a:extLst>
          </p:cNvPr>
          <p:cNvSpPr>
            <a:spLocks noGrp="1"/>
          </p:cNvSpPr>
          <p:nvPr>
            <p:ph type="sldNum" sz="quarter" idx="12"/>
          </p:nvPr>
        </p:nvSpPr>
        <p:spPr/>
        <p:txBody>
          <a:bodyPr/>
          <a:lstStyle/>
          <a:p>
            <a:fld id="{1B62A7F8-A8B1-4D11-A86F-325D97471AC2}" type="slidenum">
              <a:rPr lang="en-IN" smtClean="0"/>
              <a:t>21</a:t>
            </a:fld>
            <a:endParaRPr lang="en-IN"/>
          </a:p>
        </p:txBody>
      </p:sp>
    </p:spTree>
    <p:extLst>
      <p:ext uri="{BB962C8B-B14F-4D97-AF65-F5344CB8AC3E}">
        <p14:creationId xmlns:p14="http://schemas.microsoft.com/office/powerpoint/2010/main" val="3412065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9CDEF-947C-A9B3-7786-ECC7A9B3E7B0}"/>
              </a:ext>
            </a:extLst>
          </p:cNvPr>
          <p:cNvSpPr>
            <a:spLocks noGrp="1"/>
          </p:cNvSpPr>
          <p:nvPr>
            <p:ph type="title"/>
          </p:nvPr>
        </p:nvSpPr>
        <p:spPr>
          <a:xfrm>
            <a:off x="304800" y="-274320"/>
            <a:ext cx="10515600" cy="1325563"/>
          </a:xfrm>
        </p:spPr>
        <p:txBody>
          <a:bodyPr/>
          <a:lstStyle/>
          <a:p>
            <a:r>
              <a:rPr lang="en-US" dirty="0"/>
              <a:t>Results</a:t>
            </a:r>
            <a:endParaRPr lang="en-IN" dirty="0"/>
          </a:p>
        </p:txBody>
      </p:sp>
      <p:sp>
        <p:nvSpPr>
          <p:cNvPr id="5" name="TextBox 4">
            <a:extLst>
              <a:ext uri="{FF2B5EF4-FFF2-40B4-BE49-F238E27FC236}">
                <a16:creationId xmlns:a16="http://schemas.microsoft.com/office/drawing/2014/main" id="{39954EFC-3507-E642-DD2F-70B85EFB7D1E}"/>
              </a:ext>
            </a:extLst>
          </p:cNvPr>
          <p:cNvSpPr txBox="1"/>
          <p:nvPr/>
        </p:nvSpPr>
        <p:spPr>
          <a:xfrm>
            <a:off x="106680" y="1212465"/>
            <a:ext cx="13944600" cy="4247317"/>
          </a:xfrm>
          <a:prstGeom prst="rect">
            <a:avLst/>
          </a:prstGeom>
          <a:noFill/>
        </p:spPr>
        <p:txBody>
          <a:bodyPr wrap="square">
            <a:spAutoFit/>
          </a:bodyPr>
          <a:lstStyle/>
          <a:p>
            <a:pPr>
              <a:buNone/>
            </a:pPr>
            <a:r>
              <a:rPr lang="en-US" b="1" dirty="0"/>
              <a:t>Evolutionary Landscape Analysis</a:t>
            </a:r>
          </a:p>
          <a:p>
            <a:pPr>
              <a:buFont typeface="Arial" panose="020B0604020202020204" pitchFamily="34" charset="0"/>
              <a:buChar char="•"/>
            </a:pPr>
            <a:r>
              <a:rPr lang="en-US" dirty="0"/>
              <a:t>Single mutations can cause significant activity loss (e.g., F93H decreases FC activity; S95G decreases </a:t>
            </a:r>
            <a:r>
              <a:rPr lang="en-US" dirty="0" err="1"/>
              <a:t>HyF</a:t>
            </a:r>
            <a:r>
              <a:rPr lang="en-US" dirty="0"/>
              <a:t> activity)</a:t>
            </a:r>
          </a:p>
          <a:p>
            <a:pPr>
              <a:buFont typeface="Arial" panose="020B0604020202020204" pitchFamily="34" charset="0"/>
              <a:buChar char="•"/>
            </a:pPr>
            <a:r>
              <a:rPr lang="en-US" dirty="0"/>
              <a:t>Strong epistatic interactions observed between mutations (N19M and F93H show antagonism individually but synergy together)</a:t>
            </a:r>
          </a:p>
          <a:p>
            <a:pPr>
              <a:buNone/>
            </a:pPr>
            <a:r>
              <a:rPr lang="en-US" b="1" dirty="0"/>
              <a:t>Structural Changes in RGN (Friedel-Crafts Specialized)</a:t>
            </a:r>
          </a:p>
          <a:p>
            <a:pPr>
              <a:buFont typeface="Arial" panose="020B0604020202020204" pitchFamily="34" charset="0"/>
              <a:buChar char="•"/>
            </a:pPr>
            <a:r>
              <a:rPr lang="en-US" dirty="0"/>
              <a:t>Dramatic change in quaternary structure with only three mutations</a:t>
            </a:r>
          </a:p>
          <a:p>
            <a:pPr>
              <a:buFont typeface="Arial" panose="020B0604020202020204" pitchFamily="34" charset="0"/>
              <a:buChar char="•"/>
            </a:pPr>
            <a:r>
              <a:rPr lang="en-US" dirty="0"/>
              <a:t>New hydrogen bonding networks </a:t>
            </a:r>
          </a:p>
          <a:p>
            <a:pPr>
              <a:buFont typeface="Arial" panose="020B0604020202020204" pitchFamily="34" charset="0"/>
              <a:buChar char="•"/>
            </a:pPr>
            <a:r>
              <a:rPr lang="en-US" dirty="0"/>
              <a:t>Closer packing of monomers creates an ideal binding site for indole substrates</a:t>
            </a:r>
          </a:p>
          <a:p>
            <a:pPr>
              <a:buNone/>
            </a:pPr>
            <a:r>
              <a:rPr lang="en-US" b="1" dirty="0"/>
              <a:t>Structural Changes in RMH (Hydrazone Formation Specialized)</a:t>
            </a:r>
          </a:p>
          <a:p>
            <a:pPr>
              <a:buFont typeface="Arial" panose="020B0604020202020204" pitchFamily="34" charset="0"/>
              <a:buChar char="•"/>
            </a:pPr>
            <a:r>
              <a:rPr lang="en-US" dirty="0"/>
              <a:t>Overall structure remained similar to parent enzyme</a:t>
            </a:r>
          </a:p>
          <a:p>
            <a:pPr>
              <a:buFont typeface="Arial" panose="020B0604020202020204" pitchFamily="34" charset="0"/>
              <a:buChar char="•"/>
            </a:pPr>
            <a:r>
              <a:rPr lang="en-US" dirty="0"/>
              <a:t>New catalytic residues (particularly R92 and H93) positioned near the </a:t>
            </a:r>
            <a:r>
              <a:rPr lang="en-US" dirty="0" err="1"/>
              <a:t>pAF</a:t>
            </a:r>
            <a:r>
              <a:rPr lang="en-US" dirty="0"/>
              <a:t> reactive site</a:t>
            </a:r>
          </a:p>
          <a:p>
            <a:pPr>
              <a:buFont typeface="Arial" panose="020B0604020202020204" pitchFamily="34" charset="0"/>
              <a:buChar char="•"/>
            </a:pPr>
            <a:r>
              <a:rPr lang="en-US" dirty="0"/>
              <a:t>R92 shows conformational flexibility, with "forward-facing" conformers beneficial for catalysis</a:t>
            </a:r>
          </a:p>
          <a:p>
            <a:pPr>
              <a:buNone/>
            </a:pPr>
            <a:r>
              <a:rPr lang="en-US" b="1" dirty="0"/>
              <a:t>Computational Analysis of FC Reaction</a:t>
            </a:r>
          </a:p>
          <a:p>
            <a:pPr>
              <a:buFont typeface="Arial" panose="020B0604020202020204" pitchFamily="34" charset="0"/>
              <a:buChar char="•"/>
            </a:pPr>
            <a:r>
              <a:rPr lang="en-US" dirty="0"/>
              <a:t>MD simulations showed better substrate retention in RGN compared to parent and RMH</a:t>
            </a:r>
          </a:p>
          <a:p>
            <a:pPr>
              <a:buFont typeface="Arial" panose="020B0604020202020204" pitchFamily="34" charset="0"/>
              <a:buChar char="•"/>
            </a:pPr>
            <a:r>
              <a:rPr lang="en-US" dirty="0"/>
              <a:t>Clear bias toward forming the (S)-enantiomer in RGN variant</a:t>
            </a:r>
          </a:p>
          <a:p>
            <a:pPr>
              <a:buFont typeface="Arial" panose="020B0604020202020204" pitchFamily="34" charset="0"/>
              <a:buChar char="•"/>
            </a:pPr>
            <a:r>
              <a:rPr lang="en-US" dirty="0"/>
              <a:t>Tighter W96/W96' arrangement in RGN creates ideal indole binding pocket</a:t>
            </a:r>
          </a:p>
        </p:txBody>
      </p:sp>
      <p:sp>
        <p:nvSpPr>
          <p:cNvPr id="4" name="Slide Number Placeholder 3">
            <a:extLst>
              <a:ext uri="{FF2B5EF4-FFF2-40B4-BE49-F238E27FC236}">
                <a16:creationId xmlns:a16="http://schemas.microsoft.com/office/drawing/2014/main" id="{A7BC8061-5608-D2D7-1B2B-111E713EBED9}"/>
              </a:ext>
            </a:extLst>
          </p:cNvPr>
          <p:cNvSpPr>
            <a:spLocks noGrp="1"/>
          </p:cNvSpPr>
          <p:nvPr>
            <p:ph type="sldNum" sz="quarter" idx="12"/>
          </p:nvPr>
        </p:nvSpPr>
        <p:spPr/>
        <p:txBody>
          <a:bodyPr/>
          <a:lstStyle/>
          <a:p>
            <a:fld id="{1B62A7F8-A8B1-4D11-A86F-325D97471AC2}" type="slidenum">
              <a:rPr lang="en-IN" smtClean="0"/>
              <a:t>22</a:t>
            </a:fld>
            <a:endParaRPr lang="en-IN"/>
          </a:p>
        </p:txBody>
      </p:sp>
    </p:spTree>
    <p:extLst>
      <p:ext uri="{BB962C8B-B14F-4D97-AF65-F5344CB8AC3E}">
        <p14:creationId xmlns:p14="http://schemas.microsoft.com/office/powerpoint/2010/main" val="144751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C5DBE-F4E5-9CD8-F8A4-FE19B8DC4D4A}"/>
              </a:ext>
            </a:extLst>
          </p:cNvPr>
          <p:cNvSpPr>
            <a:spLocks noGrp="1"/>
          </p:cNvSpPr>
          <p:nvPr>
            <p:ph idx="1"/>
          </p:nvPr>
        </p:nvSpPr>
        <p:spPr>
          <a:xfrm>
            <a:off x="275303" y="1599048"/>
            <a:ext cx="11166987" cy="2265029"/>
          </a:xfrm>
        </p:spPr>
        <p:txBody>
          <a:bodyPr>
            <a:normAutofit/>
          </a:bodyPr>
          <a:lstStyle/>
          <a:p>
            <a:pPr>
              <a:buNone/>
            </a:pPr>
            <a:r>
              <a:rPr lang="en-US" sz="1800" b="1" dirty="0"/>
              <a:t>Conclusion</a:t>
            </a:r>
          </a:p>
          <a:p>
            <a:pPr>
              <a:buNone/>
            </a:pPr>
            <a:r>
              <a:rPr lang="en-US" sz="1800" dirty="0"/>
              <a:t>The study revealed how a promiscuous designer enzyme specialized through two distinct evolutionary pathways:</a:t>
            </a:r>
          </a:p>
          <a:p>
            <a:pPr>
              <a:buFont typeface="+mj-lt"/>
              <a:buAutoNum type="arabicPeriod"/>
            </a:pPr>
            <a:r>
              <a:rPr lang="en-US" sz="1800" dirty="0"/>
              <a:t>The Friedel-Crafts specialized variant (RGN) evolved through structural changes that altered the quaternary structure and pocket size, leading to improved substrate binding and stereoselectivity.</a:t>
            </a:r>
          </a:p>
          <a:p>
            <a:pPr>
              <a:buFont typeface="+mj-lt"/>
              <a:buAutoNum type="arabicPeriod"/>
            </a:pPr>
            <a:r>
              <a:rPr lang="en-US" sz="1800" dirty="0"/>
              <a:t>The Hydrazone formation specialized variant (RMH) evolved by creating a semisynthetic catalytic machinery where newly introduced amino acids (R92 and H93) work synergistically with the non-canonical </a:t>
            </a:r>
            <a:r>
              <a:rPr lang="en-US" sz="1800" dirty="0" err="1"/>
              <a:t>pAF</a:t>
            </a:r>
            <a:r>
              <a:rPr lang="en-US" sz="1800" dirty="0"/>
              <a:t> residue.</a:t>
            </a:r>
          </a:p>
          <a:p>
            <a:endParaRPr lang="en-IN" sz="1800" dirty="0"/>
          </a:p>
        </p:txBody>
      </p:sp>
      <p:sp>
        <p:nvSpPr>
          <p:cNvPr id="4" name="Slide Number Placeholder 3">
            <a:extLst>
              <a:ext uri="{FF2B5EF4-FFF2-40B4-BE49-F238E27FC236}">
                <a16:creationId xmlns:a16="http://schemas.microsoft.com/office/drawing/2014/main" id="{101CC6D0-75AE-F76C-1C54-E43C0417971A}"/>
              </a:ext>
            </a:extLst>
          </p:cNvPr>
          <p:cNvSpPr>
            <a:spLocks noGrp="1"/>
          </p:cNvSpPr>
          <p:nvPr>
            <p:ph type="sldNum" sz="quarter" idx="12"/>
          </p:nvPr>
        </p:nvSpPr>
        <p:spPr/>
        <p:txBody>
          <a:bodyPr/>
          <a:lstStyle/>
          <a:p>
            <a:fld id="{1B62A7F8-A8B1-4D11-A86F-325D97471AC2}" type="slidenum">
              <a:rPr lang="en-IN" smtClean="0"/>
              <a:t>23</a:t>
            </a:fld>
            <a:endParaRPr lang="en-IN"/>
          </a:p>
        </p:txBody>
      </p:sp>
    </p:spTree>
    <p:extLst>
      <p:ext uri="{BB962C8B-B14F-4D97-AF65-F5344CB8AC3E}">
        <p14:creationId xmlns:p14="http://schemas.microsoft.com/office/powerpoint/2010/main" val="3990727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2B20-FFE4-5616-7E30-C7D4294FE2B0}"/>
              </a:ext>
            </a:extLst>
          </p:cNvPr>
          <p:cNvSpPr>
            <a:spLocks noGrp="1"/>
          </p:cNvSpPr>
          <p:nvPr>
            <p:ph type="title"/>
          </p:nvPr>
        </p:nvSpPr>
        <p:spPr/>
        <p:txBody>
          <a:bodyPr>
            <a:normAutofit/>
          </a:bodyPr>
          <a:lstStyle/>
          <a:p>
            <a:pPr algn="ctr"/>
            <a:r>
              <a:rPr lang="en-US" sz="3600" dirty="0">
                <a:latin typeface="+mn-lt"/>
              </a:rPr>
              <a:t>Genetically encoded 3-aminotyrosine as catalytic residue in a designer Friedel–Crafts </a:t>
            </a:r>
            <a:r>
              <a:rPr lang="en-US" sz="3600" dirty="0" err="1">
                <a:latin typeface="+mn-lt"/>
              </a:rPr>
              <a:t>alkylase</a:t>
            </a:r>
            <a:endParaRPr lang="en-IN" sz="3600" dirty="0">
              <a:latin typeface="+mn-lt"/>
            </a:endParaRPr>
          </a:p>
        </p:txBody>
      </p:sp>
      <p:sp>
        <p:nvSpPr>
          <p:cNvPr id="5" name="TextBox 4">
            <a:extLst>
              <a:ext uri="{FF2B5EF4-FFF2-40B4-BE49-F238E27FC236}">
                <a16:creationId xmlns:a16="http://schemas.microsoft.com/office/drawing/2014/main" id="{1C632807-E434-A302-7A32-BE1E22DCADC9}"/>
              </a:ext>
            </a:extLst>
          </p:cNvPr>
          <p:cNvSpPr txBox="1"/>
          <p:nvPr/>
        </p:nvSpPr>
        <p:spPr>
          <a:xfrm>
            <a:off x="235974" y="-4207"/>
            <a:ext cx="6096000" cy="369332"/>
          </a:xfrm>
          <a:prstGeom prst="rect">
            <a:avLst/>
          </a:prstGeom>
          <a:noFill/>
        </p:spPr>
        <p:txBody>
          <a:bodyPr wrap="square">
            <a:spAutoFit/>
          </a:bodyPr>
          <a:lstStyle/>
          <a:p>
            <a:r>
              <a:rPr lang="en-US" dirty="0"/>
              <a:t>Article 4</a:t>
            </a:r>
            <a:endParaRPr lang="en-IN" dirty="0"/>
          </a:p>
        </p:txBody>
      </p:sp>
      <p:sp>
        <p:nvSpPr>
          <p:cNvPr id="7" name="TextBox 6">
            <a:extLst>
              <a:ext uri="{FF2B5EF4-FFF2-40B4-BE49-F238E27FC236}">
                <a16:creationId xmlns:a16="http://schemas.microsoft.com/office/drawing/2014/main" id="{C0AD0D75-92FA-365F-0892-C6FA078AF3DE}"/>
              </a:ext>
            </a:extLst>
          </p:cNvPr>
          <p:cNvSpPr txBox="1"/>
          <p:nvPr/>
        </p:nvSpPr>
        <p:spPr>
          <a:xfrm>
            <a:off x="356418" y="2251019"/>
            <a:ext cx="9633155" cy="1754326"/>
          </a:xfrm>
          <a:prstGeom prst="rect">
            <a:avLst/>
          </a:prstGeom>
          <a:noFill/>
        </p:spPr>
        <p:txBody>
          <a:bodyPr wrap="square">
            <a:spAutoFit/>
          </a:bodyPr>
          <a:lstStyle/>
          <a:p>
            <a:r>
              <a:rPr lang="en-US" dirty="0"/>
              <a:t>This paper introduces the use of 3-aminotyrosine (</a:t>
            </a:r>
            <a:r>
              <a:rPr lang="en-US" dirty="0" err="1"/>
              <a:t>aY</a:t>
            </a:r>
            <a:r>
              <a:rPr lang="en-US" dirty="0"/>
              <a:t>) as a catalytic residue in a designer enzyme to catalyze the Friedel-Crafts (FC) alkylation reaction. </a:t>
            </a:r>
          </a:p>
          <a:p>
            <a:endParaRPr lang="en-US" dirty="0"/>
          </a:p>
          <a:p>
            <a:r>
              <a:rPr lang="en-US" dirty="0"/>
              <a:t>Previous work had utilized p-</a:t>
            </a:r>
            <a:r>
              <a:rPr lang="en-US" dirty="0" err="1"/>
              <a:t>aminophenylalanine</a:t>
            </a:r>
            <a:r>
              <a:rPr lang="en-US" dirty="0"/>
              <a:t> (</a:t>
            </a:r>
            <a:r>
              <a:rPr lang="en-US" dirty="0" err="1"/>
              <a:t>pAF</a:t>
            </a:r>
            <a:r>
              <a:rPr lang="en-US" dirty="0"/>
              <a:t>) for iminium ion catalysis, but this study explores 3-aminotyrosine as an alternative catalytic residue to investigate how the position of the catalytic amine group affects enzyme performance and selectivity.</a:t>
            </a:r>
            <a:endParaRPr lang="en-IN" dirty="0"/>
          </a:p>
        </p:txBody>
      </p:sp>
      <p:sp>
        <p:nvSpPr>
          <p:cNvPr id="4" name="Slide Number Placeholder 3">
            <a:extLst>
              <a:ext uri="{FF2B5EF4-FFF2-40B4-BE49-F238E27FC236}">
                <a16:creationId xmlns:a16="http://schemas.microsoft.com/office/drawing/2014/main" id="{4B651D9E-EB52-BAD0-2E15-CDF7D667AB83}"/>
              </a:ext>
            </a:extLst>
          </p:cNvPr>
          <p:cNvSpPr>
            <a:spLocks noGrp="1"/>
          </p:cNvSpPr>
          <p:nvPr>
            <p:ph type="sldNum" sz="quarter" idx="12"/>
          </p:nvPr>
        </p:nvSpPr>
        <p:spPr/>
        <p:txBody>
          <a:bodyPr/>
          <a:lstStyle/>
          <a:p>
            <a:fld id="{1B62A7F8-A8B1-4D11-A86F-325D97471AC2}" type="slidenum">
              <a:rPr lang="en-IN" smtClean="0"/>
              <a:t>24</a:t>
            </a:fld>
            <a:endParaRPr lang="en-IN"/>
          </a:p>
        </p:txBody>
      </p:sp>
    </p:spTree>
    <p:extLst>
      <p:ext uri="{BB962C8B-B14F-4D97-AF65-F5344CB8AC3E}">
        <p14:creationId xmlns:p14="http://schemas.microsoft.com/office/powerpoint/2010/main" val="820039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3C2D72-7761-4149-5AD9-BC680BFB5603}"/>
              </a:ext>
            </a:extLst>
          </p:cNvPr>
          <p:cNvPicPr>
            <a:picLocks noChangeAspect="1"/>
          </p:cNvPicPr>
          <p:nvPr/>
        </p:nvPicPr>
        <p:blipFill>
          <a:blip r:embed="rId2"/>
          <a:stretch>
            <a:fillRect/>
          </a:stretch>
        </p:blipFill>
        <p:spPr>
          <a:xfrm>
            <a:off x="1425677" y="216729"/>
            <a:ext cx="7983794" cy="3818822"/>
          </a:xfrm>
          <a:prstGeom prst="rect">
            <a:avLst/>
          </a:prstGeom>
        </p:spPr>
      </p:pic>
      <p:sp>
        <p:nvSpPr>
          <p:cNvPr id="9" name="TextBox 8">
            <a:extLst>
              <a:ext uri="{FF2B5EF4-FFF2-40B4-BE49-F238E27FC236}">
                <a16:creationId xmlns:a16="http://schemas.microsoft.com/office/drawing/2014/main" id="{34D9A332-F270-FC6B-E4DB-9B0077FF69AB}"/>
              </a:ext>
            </a:extLst>
          </p:cNvPr>
          <p:cNvSpPr txBox="1"/>
          <p:nvPr/>
        </p:nvSpPr>
        <p:spPr>
          <a:xfrm>
            <a:off x="432619" y="4456557"/>
            <a:ext cx="10422194" cy="2031325"/>
          </a:xfrm>
          <a:prstGeom prst="rect">
            <a:avLst/>
          </a:prstGeom>
          <a:noFill/>
        </p:spPr>
        <p:txBody>
          <a:bodyPr wrap="square">
            <a:spAutoFit/>
          </a:bodyPr>
          <a:lstStyle/>
          <a:p>
            <a:pPr>
              <a:buNone/>
            </a:pPr>
            <a:r>
              <a:rPr lang="en-US" dirty="0"/>
              <a:t>This scheme illustrates the creation of </a:t>
            </a:r>
            <a:r>
              <a:rPr lang="en-US" dirty="0" err="1"/>
              <a:t>LmrR</a:t>
            </a:r>
            <a:r>
              <a:rPr lang="en-US" dirty="0"/>
              <a:t>-based designer enzymes and their application in the FC-alkylation reaction:</a:t>
            </a:r>
          </a:p>
          <a:p>
            <a:pPr>
              <a:buFont typeface="Arial" panose="020B0604020202020204" pitchFamily="34" charset="0"/>
              <a:buChar char="•"/>
            </a:pPr>
            <a:r>
              <a:rPr lang="en-US" dirty="0"/>
              <a:t>Part (a) shows the previous work incorporating </a:t>
            </a:r>
            <a:r>
              <a:rPr lang="en-US" dirty="0" err="1"/>
              <a:t>pAzF</a:t>
            </a:r>
            <a:r>
              <a:rPr lang="en-US" dirty="0"/>
              <a:t> (which is reduced to </a:t>
            </a:r>
            <a:r>
              <a:rPr lang="en-US" dirty="0" err="1"/>
              <a:t>pAF</a:t>
            </a:r>
            <a:r>
              <a:rPr lang="en-US" dirty="0"/>
              <a:t>) at position V15, which produces the (S)-enantiomer.</a:t>
            </a:r>
          </a:p>
          <a:p>
            <a:pPr>
              <a:buFont typeface="Arial" panose="020B0604020202020204" pitchFamily="34" charset="0"/>
              <a:buChar char="•"/>
            </a:pPr>
            <a:r>
              <a:rPr lang="en-US" dirty="0"/>
              <a:t>Part (b) shows the current work with </a:t>
            </a:r>
            <a:r>
              <a:rPr lang="en-US" dirty="0" err="1"/>
              <a:t>aY</a:t>
            </a:r>
            <a:r>
              <a:rPr lang="en-US" dirty="0"/>
              <a:t> at position V15, which produces the (R)-enantiomer.</a:t>
            </a:r>
          </a:p>
          <a:p>
            <a:pPr>
              <a:buFont typeface="Arial" panose="020B0604020202020204" pitchFamily="34" charset="0"/>
              <a:buChar char="•"/>
            </a:pPr>
            <a:r>
              <a:rPr lang="en-US" dirty="0"/>
              <a:t>The scheme illustrates the reaction between α,β-unsaturated aldehydes and indoles, highlighting the enantio-complementary of the two designs.</a:t>
            </a:r>
          </a:p>
        </p:txBody>
      </p:sp>
      <p:sp>
        <p:nvSpPr>
          <p:cNvPr id="3" name="Slide Number Placeholder 2">
            <a:extLst>
              <a:ext uri="{FF2B5EF4-FFF2-40B4-BE49-F238E27FC236}">
                <a16:creationId xmlns:a16="http://schemas.microsoft.com/office/drawing/2014/main" id="{7D6B9142-85C5-4A06-9C77-83CA96CC7D12}"/>
              </a:ext>
            </a:extLst>
          </p:cNvPr>
          <p:cNvSpPr>
            <a:spLocks noGrp="1"/>
          </p:cNvSpPr>
          <p:nvPr>
            <p:ph type="sldNum" sz="quarter" idx="12"/>
          </p:nvPr>
        </p:nvSpPr>
        <p:spPr/>
        <p:txBody>
          <a:bodyPr/>
          <a:lstStyle/>
          <a:p>
            <a:fld id="{1B62A7F8-A8B1-4D11-A86F-325D97471AC2}" type="slidenum">
              <a:rPr lang="en-IN" smtClean="0"/>
              <a:t>25</a:t>
            </a:fld>
            <a:endParaRPr lang="en-IN"/>
          </a:p>
        </p:txBody>
      </p:sp>
    </p:spTree>
    <p:extLst>
      <p:ext uri="{BB962C8B-B14F-4D97-AF65-F5344CB8AC3E}">
        <p14:creationId xmlns:p14="http://schemas.microsoft.com/office/powerpoint/2010/main" val="140618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047D3-0536-7819-5AFD-45B4402B0BE4}"/>
              </a:ext>
            </a:extLst>
          </p:cNvPr>
          <p:cNvPicPr>
            <a:picLocks noChangeAspect="1"/>
          </p:cNvPicPr>
          <p:nvPr/>
        </p:nvPicPr>
        <p:blipFill>
          <a:blip r:embed="rId2"/>
          <a:stretch>
            <a:fillRect/>
          </a:stretch>
        </p:blipFill>
        <p:spPr>
          <a:xfrm>
            <a:off x="287593" y="-1"/>
            <a:ext cx="6506498" cy="3260027"/>
          </a:xfrm>
          <a:prstGeom prst="rect">
            <a:avLst/>
          </a:prstGeom>
        </p:spPr>
      </p:pic>
      <p:pic>
        <p:nvPicPr>
          <p:cNvPr id="7" name="Picture 6">
            <a:extLst>
              <a:ext uri="{FF2B5EF4-FFF2-40B4-BE49-F238E27FC236}">
                <a16:creationId xmlns:a16="http://schemas.microsoft.com/office/drawing/2014/main" id="{E0190277-95E9-DB23-8AFC-E4FD04CF53F5}"/>
              </a:ext>
            </a:extLst>
          </p:cNvPr>
          <p:cNvPicPr>
            <a:picLocks noChangeAspect="1"/>
          </p:cNvPicPr>
          <p:nvPr/>
        </p:nvPicPr>
        <p:blipFill>
          <a:blip r:embed="rId3"/>
          <a:stretch>
            <a:fillRect/>
          </a:stretch>
        </p:blipFill>
        <p:spPr>
          <a:xfrm>
            <a:off x="176981" y="3392469"/>
            <a:ext cx="6617110" cy="3326248"/>
          </a:xfrm>
          <a:prstGeom prst="rect">
            <a:avLst/>
          </a:prstGeom>
        </p:spPr>
      </p:pic>
      <p:cxnSp>
        <p:nvCxnSpPr>
          <p:cNvPr id="9" name="Straight Connector 8">
            <a:extLst>
              <a:ext uri="{FF2B5EF4-FFF2-40B4-BE49-F238E27FC236}">
                <a16:creationId xmlns:a16="http://schemas.microsoft.com/office/drawing/2014/main" id="{9896820D-FD4E-CBCF-9F1E-8FA40A4B5F00}"/>
              </a:ext>
            </a:extLst>
          </p:cNvPr>
          <p:cNvCxnSpPr>
            <a:cxnSpLocks/>
          </p:cNvCxnSpPr>
          <p:nvPr/>
        </p:nvCxnSpPr>
        <p:spPr>
          <a:xfrm>
            <a:off x="0" y="3326248"/>
            <a:ext cx="12201832"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F7E0652-9FF4-911C-C2D9-7A7830E63A07}"/>
              </a:ext>
            </a:extLst>
          </p:cNvPr>
          <p:cNvSpPr txBox="1"/>
          <p:nvPr/>
        </p:nvSpPr>
        <p:spPr>
          <a:xfrm>
            <a:off x="7015315" y="227885"/>
            <a:ext cx="4665407" cy="3046988"/>
          </a:xfrm>
          <a:prstGeom prst="rect">
            <a:avLst/>
          </a:prstGeom>
          <a:noFill/>
        </p:spPr>
        <p:txBody>
          <a:bodyPr wrap="square">
            <a:spAutoFit/>
          </a:bodyPr>
          <a:lstStyle/>
          <a:p>
            <a:pPr>
              <a:buNone/>
            </a:pPr>
            <a:r>
              <a:rPr lang="en-US" sz="1600" dirty="0"/>
              <a:t>This figure shows the directed evolution process of V15aY for the FC-alkylation reaction.</a:t>
            </a:r>
          </a:p>
          <a:p>
            <a:pPr>
              <a:buFont typeface="Arial" panose="020B0604020202020204" pitchFamily="34" charset="0"/>
              <a:buChar char="•"/>
            </a:pPr>
            <a:r>
              <a:rPr lang="en-US" sz="1600" dirty="0"/>
              <a:t> (a) displays the trajectory of the evolution campaign, with the positions targeted in each round shown as colored spheres on the crystal structure of LmrR_V15aY_RNYW. The orange structure represents the </a:t>
            </a:r>
            <a:r>
              <a:rPr lang="en-US" sz="1600" dirty="0" err="1"/>
              <a:t>aY</a:t>
            </a:r>
            <a:r>
              <a:rPr lang="en-US" sz="1600" dirty="0"/>
              <a:t> side chain.</a:t>
            </a:r>
          </a:p>
          <a:p>
            <a:pPr>
              <a:buFont typeface="Arial" panose="020B0604020202020204" pitchFamily="34" charset="0"/>
              <a:buChar char="•"/>
            </a:pPr>
            <a:r>
              <a:rPr lang="en-US" sz="1600" dirty="0"/>
              <a:t> (b) presents a bar chart showing the analytical yield (gray bars) and enantiomeric excess (blue line) achieved by different variants during the evolution process, demonstrating the progressive improvement in both metrics.</a:t>
            </a:r>
          </a:p>
        </p:txBody>
      </p:sp>
      <p:sp>
        <p:nvSpPr>
          <p:cNvPr id="14" name="TextBox 13">
            <a:extLst>
              <a:ext uri="{FF2B5EF4-FFF2-40B4-BE49-F238E27FC236}">
                <a16:creationId xmlns:a16="http://schemas.microsoft.com/office/drawing/2014/main" id="{C677C414-E48F-41BB-51F7-8509D896E0FE}"/>
              </a:ext>
            </a:extLst>
          </p:cNvPr>
          <p:cNvSpPr txBox="1"/>
          <p:nvPr/>
        </p:nvSpPr>
        <p:spPr>
          <a:xfrm>
            <a:off x="7015315" y="3531752"/>
            <a:ext cx="4842387" cy="3046988"/>
          </a:xfrm>
          <a:prstGeom prst="rect">
            <a:avLst/>
          </a:prstGeom>
          <a:noFill/>
        </p:spPr>
        <p:txBody>
          <a:bodyPr wrap="square">
            <a:spAutoFit/>
          </a:bodyPr>
          <a:lstStyle/>
          <a:p>
            <a:pPr>
              <a:buNone/>
            </a:pPr>
            <a:r>
              <a:rPr lang="en-US" sz="1600" dirty="0"/>
              <a:t>This figure compares the crystal structures of the parent enzyme (V15aY) and the evolved variant (V15aY_RNYW_KK):</a:t>
            </a:r>
          </a:p>
          <a:p>
            <a:pPr>
              <a:buFont typeface="Arial" panose="020B0604020202020204" pitchFamily="34" charset="0"/>
              <a:buChar char="•"/>
            </a:pPr>
            <a:r>
              <a:rPr lang="en-US" sz="1600" dirty="0"/>
              <a:t>(a) and (c) show cartoon representations of the overall protein structures.</a:t>
            </a:r>
          </a:p>
          <a:p>
            <a:pPr>
              <a:buFont typeface="Arial" panose="020B0604020202020204" pitchFamily="34" charset="0"/>
              <a:buChar char="•"/>
            </a:pPr>
            <a:r>
              <a:rPr lang="en-US" sz="1600" dirty="0"/>
              <a:t>(b) and (d) display surface representations with zoomed-in views of the dimeric interfaces, highlighting the </a:t>
            </a:r>
            <a:r>
              <a:rPr lang="en-US" sz="1600" dirty="0" err="1"/>
              <a:t>aY</a:t>
            </a:r>
            <a:r>
              <a:rPr lang="en-US" sz="1600" dirty="0"/>
              <a:t> residues at positions 15 and 15' shown as orange ball-and-stick models.</a:t>
            </a:r>
          </a:p>
          <a:p>
            <a:pPr>
              <a:buFont typeface="Arial" panose="020B0604020202020204" pitchFamily="34" charset="0"/>
              <a:buChar char="•"/>
            </a:pPr>
            <a:r>
              <a:rPr lang="en-US" sz="1600" dirty="0"/>
              <a:t>The figure illustrates the narrowing of the active site pore in the evolved variant and the reorientation of the </a:t>
            </a:r>
            <a:r>
              <a:rPr lang="en-US" sz="1600" dirty="0" err="1"/>
              <a:t>aY</a:t>
            </a:r>
            <a:r>
              <a:rPr lang="en-US" sz="1600" dirty="0"/>
              <a:t> catalytic residue.</a:t>
            </a:r>
          </a:p>
        </p:txBody>
      </p:sp>
      <p:sp>
        <p:nvSpPr>
          <p:cNvPr id="3" name="Slide Number Placeholder 2">
            <a:extLst>
              <a:ext uri="{FF2B5EF4-FFF2-40B4-BE49-F238E27FC236}">
                <a16:creationId xmlns:a16="http://schemas.microsoft.com/office/drawing/2014/main" id="{DBBA63DA-187C-25A4-D280-BB32F2CE5D51}"/>
              </a:ext>
            </a:extLst>
          </p:cNvPr>
          <p:cNvSpPr>
            <a:spLocks noGrp="1"/>
          </p:cNvSpPr>
          <p:nvPr>
            <p:ph type="sldNum" sz="quarter" idx="12"/>
          </p:nvPr>
        </p:nvSpPr>
        <p:spPr/>
        <p:txBody>
          <a:bodyPr/>
          <a:lstStyle/>
          <a:p>
            <a:fld id="{1B62A7F8-A8B1-4D11-A86F-325D97471AC2}" type="slidenum">
              <a:rPr lang="en-IN" smtClean="0"/>
              <a:t>26</a:t>
            </a:fld>
            <a:endParaRPr lang="en-IN"/>
          </a:p>
        </p:txBody>
      </p:sp>
    </p:spTree>
    <p:extLst>
      <p:ext uri="{BB962C8B-B14F-4D97-AF65-F5344CB8AC3E}">
        <p14:creationId xmlns:p14="http://schemas.microsoft.com/office/powerpoint/2010/main" val="343868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903A5-AF29-7050-F2D8-FB06116D0045}"/>
              </a:ext>
            </a:extLst>
          </p:cNvPr>
          <p:cNvPicPr>
            <a:picLocks noChangeAspect="1"/>
          </p:cNvPicPr>
          <p:nvPr/>
        </p:nvPicPr>
        <p:blipFill>
          <a:blip r:embed="rId2"/>
          <a:stretch>
            <a:fillRect/>
          </a:stretch>
        </p:blipFill>
        <p:spPr>
          <a:xfrm>
            <a:off x="261762" y="719766"/>
            <a:ext cx="4724668" cy="2892069"/>
          </a:xfrm>
          <a:prstGeom prst="rect">
            <a:avLst/>
          </a:prstGeom>
        </p:spPr>
      </p:pic>
      <p:pic>
        <p:nvPicPr>
          <p:cNvPr id="7" name="Picture 6">
            <a:extLst>
              <a:ext uri="{FF2B5EF4-FFF2-40B4-BE49-F238E27FC236}">
                <a16:creationId xmlns:a16="http://schemas.microsoft.com/office/drawing/2014/main" id="{C6D73780-D49A-8345-CF17-DC9F1451F9A4}"/>
              </a:ext>
            </a:extLst>
          </p:cNvPr>
          <p:cNvPicPr>
            <a:picLocks noChangeAspect="1"/>
          </p:cNvPicPr>
          <p:nvPr/>
        </p:nvPicPr>
        <p:blipFill>
          <a:blip r:embed="rId3"/>
          <a:stretch>
            <a:fillRect/>
          </a:stretch>
        </p:blipFill>
        <p:spPr>
          <a:xfrm>
            <a:off x="5702107" y="231865"/>
            <a:ext cx="5842194" cy="4342725"/>
          </a:xfrm>
          <a:prstGeom prst="rect">
            <a:avLst/>
          </a:prstGeom>
        </p:spPr>
      </p:pic>
      <p:sp>
        <p:nvSpPr>
          <p:cNvPr id="9" name="TextBox 8">
            <a:extLst>
              <a:ext uri="{FF2B5EF4-FFF2-40B4-BE49-F238E27FC236}">
                <a16:creationId xmlns:a16="http://schemas.microsoft.com/office/drawing/2014/main" id="{23E1F956-9D2A-0562-5F14-1A2AA4C38E93}"/>
              </a:ext>
            </a:extLst>
          </p:cNvPr>
          <p:cNvSpPr txBox="1"/>
          <p:nvPr/>
        </p:nvSpPr>
        <p:spPr>
          <a:xfrm>
            <a:off x="363261" y="3831455"/>
            <a:ext cx="4737469" cy="2031325"/>
          </a:xfrm>
          <a:prstGeom prst="rect">
            <a:avLst/>
          </a:prstGeom>
          <a:noFill/>
        </p:spPr>
        <p:txBody>
          <a:bodyPr wrap="square">
            <a:spAutoFit/>
          </a:bodyPr>
          <a:lstStyle/>
          <a:p>
            <a:pPr>
              <a:buNone/>
            </a:pPr>
            <a:r>
              <a:rPr lang="en-US" dirty="0"/>
              <a:t>This figure provides close-up views of the crystal structures, highlighting key structural changes:</a:t>
            </a:r>
          </a:p>
          <a:p>
            <a:pPr>
              <a:buFont typeface="Arial" panose="020B0604020202020204" pitchFamily="34" charset="0"/>
              <a:buChar char="•"/>
            </a:pPr>
            <a:r>
              <a:rPr lang="en-US" dirty="0"/>
              <a:t>(a) shows the parent enzyme V15aY.</a:t>
            </a:r>
          </a:p>
          <a:p>
            <a:pPr>
              <a:buFont typeface="Arial" panose="020B0604020202020204" pitchFamily="34" charset="0"/>
              <a:buChar char="•"/>
            </a:pPr>
            <a:r>
              <a:rPr lang="en-US" dirty="0"/>
              <a:t>(b) shows the evolved variant V15aY_RNYW_KK.</a:t>
            </a:r>
          </a:p>
          <a:p>
            <a:pPr>
              <a:buFont typeface="Arial" panose="020B0604020202020204" pitchFamily="34" charset="0"/>
              <a:buChar char="•"/>
            </a:pPr>
            <a:r>
              <a:rPr lang="en-US" dirty="0"/>
              <a:t>It illustrates how the mutations in the evolved variant (L18R, M89N, A92Y, N19W) create increased packing </a:t>
            </a:r>
          </a:p>
        </p:txBody>
      </p:sp>
      <p:sp>
        <p:nvSpPr>
          <p:cNvPr id="11" name="TextBox 10">
            <a:extLst>
              <a:ext uri="{FF2B5EF4-FFF2-40B4-BE49-F238E27FC236}">
                <a16:creationId xmlns:a16="http://schemas.microsoft.com/office/drawing/2014/main" id="{1502D9E9-050E-20AD-2AD4-9004294DCFAB}"/>
              </a:ext>
            </a:extLst>
          </p:cNvPr>
          <p:cNvSpPr txBox="1"/>
          <p:nvPr/>
        </p:nvSpPr>
        <p:spPr>
          <a:xfrm>
            <a:off x="5948516" y="4639581"/>
            <a:ext cx="6096000" cy="1477328"/>
          </a:xfrm>
          <a:prstGeom prst="rect">
            <a:avLst/>
          </a:prstGeom>
          <a:noFill/>
        </p:spPr>
        <p:txBody>
          <a:bodyPr wrap="square">
            <a:spAutoFit/>
          </a:bodyPr>
          <a:lstStyle/>
          <a:p>
            <a:pPr>
              <a:buNone/>
            </a:pPr>
            <a:r>
              <a:rPr lang="en-US" dirty="0">
                <a:solidFill>
                  <a:schemeClr val="tx1">
                    <a:lumMod val="50000"/>
                    <a:lumOff val="50000"/>
                  </a:schemeClr>
                </a:solidFill>
              </a:rPr>
              <a:t>This scheme shows the substrate scope of the enzymes:</a:t>
            </a:r>
          </a:p>
          <a:p>
            <a:pPr>
              <a:buFont typeface="Arial" panose="020B0604020202020204" pitchFamily="34" charset="0"/>
              <a:buChar char="•"/>
            </a:pPr>
            <a:r>
              <a:rPr lang="en-US" dirty="0">
                <a:solidFill>
                  <a:schemeClr val="tx1">
                    <a:lumMod val="50000"/>
                    <a:lumOff val="50000"/>
                  </a:schemeClr>
                </a:solidFill>
              </a:rPr>
              <a:t>Part (a) displays the various substrates tested with V15aY and V15aY_RNYW, showing yields and enantiomeric excesses.</a:t>
            </a:r>
          </a:p>
          <a:p>
            <a:pPr>
              <a:buFont typeface="Arial" panose="020B0604020202020204" pitchFamily="34" charset="0"/>
              <a:buChar char="•"/>
            </a:pPr>
            <a:r>
              <a:rPr lang="en-US" dirty="0">
                <a:solidFill>
                  <a:schemeClr val="tx1">
                    <a:lumMod val="50000"/>
                    <a:lumOff val="50000"/>
                  </a:schemeClr>
                </a:solidFill>
              </a:rPr>
              <a:t>Part (b) illustrates the whole-cell catalysis approach and its application on a millimolar scale.</a:t>
            </a:r>
          </a:p>
        </p:txBody>
      </p:sp>
      <p:sp>
        <p:nvSpPr>
          <p:cNvPr id="3" name="Slide Number Placeholder 2">
            <a:extLst>
              <a:ext uri="{FF2B5EF4-FFF2-40B4-BE49-F238E27FC236}">
                <a16:creationId xmlns:a16="http://schemas.microsoft.com/office/drawing/2014/main" id="{6F6AE2D2-1581-DE96-D769-DEC51CD6EC83}"/>
              </a:ext>
            </a:extLst>
          </p:cNvPr>
          <p:cNvSpPr>
            <a:spLocks noGrp="1"/>
          </p:cNvSpPr>
          <p:nvPr>
            <p:ph type="sldNum" sz="quarter" idx="12"/>
          </p:nvPr>
        </p:nvSpPr>
        <p:spPr/>
        <p:txBody>
          <a:bodyPr/>
          <a:lstStyle/>
          <a:p>
            <a:fld id="{1B62A7F8-A8B1-4D11-A86F-325D97471AC2}" type="slidenum">
              <a:rPr lang="en-IN" smtClean="0"/>
              <a:t>27</a:t>
            </a:fld>
            <a:endParaRPr lang="en-IN"/>
          </a:p>
        </p:txBody>
      </p:sp>
    </p:spTree>
    <p:extLst>
      <p:ext uri="{BB962C8B-B14F-4D97-AF65-F5344CB8AC3E}">
        <p14:creationId xmlns:p14="http://schemas.microsoft.com/office/powerpoint/2010/main" val="2720761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D6FF78-C1CF-C1DD-18E1-CF32189632FC}"/>
              </a:ext>
            </a:extLst>
          </p:cNvPr>
          <p:cNvSpPr>
            <a:spLocks noGrp="1"/>
          </p:cNvSpPr>
          <p:nvPr>
            <p:ph idx="1"/>
          </p:nvPr>
        </p:nvSpPr>
        <p:spPr/>
        <p:txBody>
          <a:bodyPr>
            <a:normAutofit/>
          </a:bodyPr>
          <a:lstStyle/>
          <a:p>
            <a:pPr>
              <a:buNone/>
            </a:pPr>
            <a:r>
              <a:rPr lang="en-US" b="1" dirty="0"/>
              <a:t>Chemical Mechanism</a:t>
            </a:r>
            <a:endParaRPr lang="en-IN" dirty="0"/>
          </a:p>
        </p:txBody>
      </p:sp>
      <p:sp>
        <p:nvSpPr>
          <p:cNvPr id="4" name="Slide Number Placeholder 3">
            <a:extLst>
              <a:ext uri="{FF2B5EF4-FFF2-40B4-BE49-F238E27FC236}">
                <a16:creationId xmlns:a16="http://schemas.microsoft.com/office/drawing/2014/main" id="{8DA7B14E-2737-5CAE-6BDC-B621D27006B2}"/>
              </a:ext>
            </a:extLst>
          </p:cNvPr>
          <p:cNvSpPr>
            <a:spLocks noGrp="1"/>
          </p:cNvSpPr>
          <p:nvPr>
            <p:ph type="sldNum" sz="quarter" idx="12"/>
          </p:nvPr>
        </p:nvSpPr>
        <p:spPr/>
        <p:txBody>
          <a:bodyPr/>
          <a:lstStyle/>
          <a:p>
            <a:fld id="{1B62A7F8-A8B1-4D11-A86F-325D97471AC2}" type="slidenum">
              <a:rPr lang="en-IN" smtClean="0"/>
              <a:t>28</a:t>
            </a:fld>
            <a:endParaRPr lang="en-IN"/>
          </a:p>
        </p:txBody>
      </p:sp>
    </p:spTree>
    <p:extLst>
      <p:ext uri="{BB962C8B-B14F-4D97-AF65-F5344CB8AC3E}">
        <p14:creationId xmlns:p14="http://schemas.microsoft.com/office/powerpoint/2010/main" val="84606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6E3B-2C3D-7437-FBEB-D212E1535B0B}"/>
              </a:ext>
            </a:extLst>
          </p:cNvPr>
          <p:cNvSpPr>
            <a:spLocks noGrp="1"/>
          </p:cNvSpPr>
          <p:nvPr>
            <p:ph type="title"/>
          </p:nvPr>
        </p:nvSpPr>
        <p:spPr>
          <a:xfrm>
            <a:off x="0" y="0"/>
            <a:ext cx="10515600" cy="1325563"/>
          </a:xfrm>
        </p:spPr>
        <p:txBody>
          <a:bodyPr/>
          <a:lstStyle/>
          <a:p>
            <a:r>
              <a:rPr lang="en-US" dirty="0"/>
              <a:t>Results</a:t>
            </a:r>
            <a:endParaRPr lang="en-IN" dirty="0"/>
          </a:p>
        </p:txBody>
      </p:sp>
      <p:sp>
        <p:nvSpPr>
          <p:cNvPr id="5" name="TextBox 4">
            <a:extLst>
              <a:ext uri="{FF2B5EF4-FFF2-40B4-BE49-F238E27FC236}">
                <a16:creationId xmlns:a16="http://schemas.microsoft.com/office/drawing/2014/main" id="{F331FFF1-BE8B-8BA8-5344-18248B8157C5}"/>
              </a:ext>
            </a:extLst>
          </p:cNvPr>
          <p:cNvSpPr txBox="1"/>
          <p:nvPr/>
        </p:nvSpPr>
        <p:spPr>
          <a:xfrm>
            <a:off x="0" y="1144483"/>
            <a:ext cx="11887200" cy="5632311"/>
          </a:xfrm>
          <a:prstGeom prst="rect">
            <a:avLst/>
          </a:prstGeom>
          <a:noFill/>
        </p:spPr>
        <p:txBody>
          <a:bodyPr wrap="square">
            <a:spAutoFit/>
          </a:bodyPr>
          <a:lstStyle/>
          <a:p>
            <a:r>
              <a:rPr lang="en-US" b="1" dirty="0"/>
              <a:t>Catalytic Performance</a:t>
            </a:r>
            <a:r>
              <a:rPr lang="en-US" dirty="0"/>
              <a:t>: </a:t>
            </a:r>
          </a:p>
          <a:p>
            <a:pPr marL="742950" lvl="1" indent="-285750">
              <a:buFont typeface="+mj-lt"/>
              <a:buAutoNum type="arabicPeriod"/>
            </a:pPr>
            <a:r>
              <a:rPr lang="en-US" dirty="0"/>
              <a:t>V15aY successfully catalyzed the FC-alkylation with 67% enantiomeric excess (ee) but low yield (10%)</a:t>
            </a:r>
          </a:p>
          <a:p>
            <a:pPr marL="742950" lvl="1" indent="-285750">
              <a:buFont typeface="+mj-lt"/>
              <a:buAutoNum type="arabicPeriod"/>
            </a:pPr>
            <a:r>
              <a:rPr lang="en-US" dirty="0"/>
              <a:t>Most importantly, it produced the opposite enantiomer compared to V15pAF, demonstrating that the position of the amine group determined stereoselectivity</a:t>
            </a:r>
          </a:p>
          <a:p>
            <a:pPr>
              <a:buFont typeface="+mj-lt"/>
              <a:buAutoNum type="arabicPeriod"/>
            </a:pPr>
            <a:r>
              <a:rPr lang="en-US" b="1" dirty="0"/>
              <a:t>Directed Evolution</a:t>
            </a:r>
            <a:r>
              <a:rPr lang="en-US" dirty="0"/>
              <a:t>: </a:t>
            </a:r>
          </a:p>
          <a:p>
            <a:pPr marL="742950" lvl="1" indent="-285750">
              <a:buFont typeface="+mj-lt"/>
              <a:buAutoNum type="arabicPeriod"/>
            </a:pPr>
            <a:r>
              <a:rPr lang="en-US" dirty="0"/>
              <a:t>The enzyme was evolved through multiple rounds to produce the quadruple mutant V15aY_RNYW (containing L18R, M89N, A92Y, N19W mutations)</a:t>
            </a:r>
          </a:p>
          <a:p>
            <a:pPr marL="742950" lvl="1" indent="-285750">
              <a:buFont typeface="+mj-lt"/>
              <a:buAutoNum type="arabicPeriod"/>
            </a:pPr>
            <a:r>
              <a:rPr lang="en-US" dirty="0"/>
              <a:t>The evolved enzyme showed dramatically improved performance: 98% yield and 93% ee</a:t>
            </a:r>
          </a:p>
          <a:p>
            <a:pPr marL="742950" lvl="1" indent="-285750">
              <a:buFont typeface="+mj-lt"/>
              <a:buAutoNum type="arabicPeriod"/>
            </a:pPr>
            <a:r>
              <a:rPr lang="en-US" dirty="0"/>
              <a:t>Kinetic analysis revealed a 3.4-fold increase in catalytic efficiency, primarily due to improved </a:t>
            </a:r>
            <a:r>
              <a:rPr lang="en-US" dirty="0" err="1"/>
              <a:t>k_cat</a:t>
            </a:r>
            <a:endParaRPr lang="en-US" dirty="0"/>
          </a:p>
          <a:p>
            <a:pPr>
              <a:buFont typeface="+mj-lt"/>
              <a:buAutoNum type="arabicPeriod"/>
            </a:pPr>
            <a:r>
              <a:rPr lang="en-US" b="1" dirty="0"/>
              <a:t>Structural Analysis</a:t>
            </a:r>
            <a:r>
              <a:rPr lang="en-US" dirty="0"/>
              <a:t>: </a:t>
            </a:r>
          </a:p>
          <a:p>
            <a:pPr marL="742950" lvl="1" indent="-285750">
              <a:buFont typeface="+mj-lt"/>
              <a:buAutoNum type="arabicPeriod"/>
            </a:pPr>
            <a:r>
              <a:rPr lang="en-US" dirty="0"/>
              <a:t>Crystal structures showed that the mutations caused a narrowing of the active site</a:t>
            </a:r>
          </a:p>
          <a:p>
            <a:pPr marL="742950" lvl="1" indent="-285750">
              <a:buFont typeface="+mj-lt"/>
              <a:buAutoNum type="arabicPeriod"/>
            </a:pPr>
            <a:r>
              <a:rPr lang="en-US" dirty="0"/>
              <a:t>The mutations reoriented the catalytic -NH₂ group from facing the side of the pore to pointing toward the center</a:t>
            </a:r>
          </a:p>
          <a:p>
            <a:pPr marL="742950" lvl="1" indent="-285750">
              <a:buFont typeface="+mj-lt"/>
              <a:buAutoNum type="arabicPeriod"/>
            </a:pPr>
            <a:r>
              <a:rPr lang="en-US" dirty="0"/>
              <a:t>Enhanced side chain packing for more closed active site configuration</a:t>
            </a:r>
          </a:p>
          <a:p>
            <a:pPr>
              <a:buFont typeface="+mj-lt"/>
              <a:buAutoNum type="arabicPeriod"/>
            </a:pPr>
            <a:r>
              <a:rPr lang="en-US" b="1" dirty="0"/>
              <a:t>Substrate Scope</a:t>
            </a:r>
            <a:r>
              <a:rPr lang="en-US" dirty="0"/>
              <a:t>: </a:t>
            </a:r>
          </a:p>
          <a:p>
            <a:pPr marL="742950" lvl="1" indent="-285750">
              <a:buFont typeface="+mj-lt"/>
              <a:buAutoNum type="arabicPeriod"/>
            </a:pPr>
            <a:r>
              <a:rPr lang="en-US" dirty="0"/>
              <a:t>The enzyme showed good tolerance for various α,β-unsaturated aldehydes and indoles</a:t>
            </a:r>
          </a:p>
          <a:p>
            <a:pPr marL="742950" lvl="1" indent="-285750">
              <a:buFont typeface="+mj-lt"/>
              <a:buAutoNum type="arabicPeriod"/>
            </a:pPr>
            <a:r>
              <a:rPr lang="en-US" dirty="0"/>
              <a:t>The evolved enzyme achieved up to 95% ee with certain substrates</a:t>
            </a:r>
          </a:p>
          <a:p>
            <a:pPr marL="742950" lvl="1" indent="-285750">
              <a:buFont typeface="+mj-lt"/>
              <a:buAutoNum type="arabicPeriod"/>
            </a:pPr>
            <a:r>
              <a:rPr lang="en-US" dirty="0"/>
              <a:t>V15aY and V15pAF demonstrated complementary enantioselectivity for most substrates</a:t>
            </a:r>
          </a:p>
          <a:p>
            <a:pPr>
              <a:buFont typeface="+mj-lt"/>
              <a:buAutoNum type="arabicPeriod"/>
            </a:pPr>
            <a:r>
              <a:rPr lang="en-US" b="1" dirty="0">
                <a:solidFill>
                  <a:schemeClr val="tx1">
                    <a:lumMod val="50000"/>
                    <a:lumOff val="50000"/>
                  </a:schemeClr>
                </a:solidFill>
              </a:rPr>
              <a:t>Whole-Cell Catalysis</a:t>
            </a:r>
            <a:r>
              <a:rPr lang="en-US" dirty="0">
                <a:solidFill>
                  <a:schemeClr val="tx1">
                    <a:lumMod val="50000"/>
                    <a:lumOff val="50000"/>
                  </a:schemeClr>
                </a:solidFill>
              </a:rPr>
              <a:t>: </a:t>
            </a:r>
          </a:p>
          <a:p>
            <a:pPr marL="742950" lvl="1" indent="-285750">
              <a:buFont typeface="+mj-lt"/>
              <a:buAutoNum type="arabicPeriod"/>
            </a:pPr>
            <a:r>
              <a:rPr lang="en-US" dirty="0">
                <a:solidFill>
                  <a:schemeClr val="tx1">
                    <a:lumMod val="50000"/>
                    <a:lumOff val="50000"/>
                  </a:schemeClr>
                </a:solidFill>
              </a:rPr>
              <a:t>The enzyme functioned effectively in whole-cell catalysis without cell lysis or purification</a:t>
            </a:r>
          </a:p>
          <a:p>
            <a:pPr marL="742950" lvl="1" indent="-285750">
              <a:buFont typeface="+mj-lt"/>
              <a:buAutoNum type="arabicPeriod"/>
            </a:pPr>
            <a:r>
              <a:rPr lang="en-US" dirty="0">
                <a:solidFill>
                  <a:schemeClr val="tx1">
                    <a:lumMod val="50000"/>
                    <a:lumOff val="50000"/>
                  </a:schemeClr>
                </a:solidFill>
              </a:rPr>
              <a:t>Preparative scale reaction (0.14 mmol) yielded 49% isolated yield with 79% ee</a:t>
            </a:r>
          </a:p>
        </p:txBody>
      </p:sp>
      <p:sp>
        <p:nvSpPr>
          <p:cNvPr id="4" name="Slide Number Placeholder 3">
            <a:extLst>
              <a:ext uri="{FF2B5EF4-FFF2-40B4-BE49-F238E27FC236}">
                <a16:creationId xmlns:a16="http://schemas.microsoft.com/office/drawing/2014/main" id="{0B806AFB-06C1-470C-4557-788E72650C38}"/>
              </a:ext>
            </a:extLst>
          </p:cNvPr>
          <p:cNvSpPr>
            <a:spLocks noGrp="1"/>
          </p:cNvSpPr>
          <p:nvPr>
            <p:ph type="sldNum" sz="quarter" idx="12"/>
          </p:nvPr>
        </p:nvSpPr>
        <p:spPr/>
        <p:txBody>
          <a:bodyPr/>
          <a:lstStyle/>
          <a:p>
            <a:fld id="{1B62A7F8-A8B1-4D11-A86F-325D97471AC2}" type="slidenum">
              <a:rPr lang="en-IN" smtClean="0"/>
              <a:t>29</a:t>
            </a:fld>
            <a:endParaRPr lang="en-IN"/>
          </a:p>
        </p:txBody>
      </p:sp>
    </p:spTree>
    <p:extLst>
      <p:ext uri="{BB962C8B-B14F-4D97-AF65-F5344CB8AC3E}">
        <p14:creationId xmlns:p14="http://schemas.microsoft.com/office/powerpoint/2010/main" val="36633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0129E9-AFD8-B27C-F6FC-2532E9B72BF4}"/>
              </a:ext>
            </a:extLst>
          </p:cNvPr>
          <p:cNvPicPr>
            <a:picLocks noChangeAspect="1"/>
          </p:cNvPicPr>
          <p:nvPr/>
        </p:nvPicPr>
        <p:blipFill>
          <a:blip r:embed="rId2"/>
          <a:stretch>
            <a:fillRect/>
          </a:stretch>
        </p:blipFill>
        <p:spPr>
          <a:xfrm>
            <a:off x="198915" y="273749"/>
            <a:ext cx="9310845" cy="3707560"/>
          </a:xfrm>
          <a:prstGeom prst="rect">
            <a:avLst/>
          </a:prstGeom>
        </p:spPr>
      </p:pic>
      <p:sp>
        <p:nvSpPr>
          <p:cNvPr id="12" name="Rectangle 6">
            <a:extLst>
              <a:ext uri="{FF2B5EF4-FFF2-40B4-BE49-F238E27FC236}">
                <a16:creationId xmlns:a16="http://schemas.microsoft.com/office/drawing/2014/main" id="{30C99756-A349-3638-8CC3-31070435AF3E}"/>
              </a:ext>
            </a:extLst>
          </p:cNvPr>
          <p:cNvSpPr>
            <a:spLocks noChangeArrowheads="1"/>
          </p:cNvSpPr>
          <p:nvPr/>
        </p:nvSpPr>
        <p:spPr bwMode="auto">
          <a:xfrm>
            <a:off x="198915" y="4411176"/>
            <a:ext cx="1101969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rPr>
              <a:t>A</a:t>
            </a:r>
            <a:r>
              <a:rPr kumimoji="0" lang="en-US" altLang="en-US" b="0" i="0" u="none" strike="noStrike" cap="none" normalizeH="0" baseline="0" dirty="0">
                <a:ln>
                  <a:noFill/>
                </a:ln>
                <a:effectLst/>
              </a:rPr>
              <a:t>: The model reaction - hydrazone formation between NBD-H (4-hydrazino-7-nitro-2,1,3-benzoxadiazole) and 4-HBA (4-hydroxybenzaldehyde) in cell lysates.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rPr>
              <a:t>B</a:t>
            </a:r>
            <a:r>
              <a:rPr kumimoji="0" lang="en-US" altLang="en-US" b="0" i="0" u="none" strike="noStrike" cap="none" normalizeH="0" baseline="0" dirty="0">
                <a:ln>
                  <a:noFill/>
                </a:ln>
                <a:effectLst/>
              </a:rPr>
              <a:t>: Close-up of the hydrophobic pore in </a:t>
            </a:r>
            <a:r>
              <a:rPr kumimoji="0" lang="en-US" altLang="en-US" b="0" i="0" u="none" strike="noStrike" cap="none" normalizeH="0" baseline="0" dirty="0" err="1">
                <a:ln>
                  <a:noFill/>
                </a:ln>
                <a:effectLst/>
              </a:rPr>
              <a:t>LmrR_pAF</a:t>
            </a:r>
            <a:r>
              <a:rPr kumimoji="0" lang="en-US" altLang="en-US"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rPr>
              <a:t>β-carbons of positions that gave improved variants in rounds one and two as colored spheres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rPr>
              <a:t>C</a:t>
            </a:r>
            <a:r>
              <a:rPr kumimoji="0" lang="en-US" altLang="en-US" b="0" i="0" u="none" strike="noStrike" cap="none" normalizeH="0" baseline="0" dirty="0">
                <a:ln>
                  <a:noFill/>
                </a:ln>
                <a:effectLst/>
              </a:rPr>
              <a:t>: Evolutionary optimization chart showing the apparent catalytic efficiencies of selected variants and their improvements compared to </a:t>
            </a:r>
            <a:r>
              <a:rPr kumimoji="0" lang="en-US" altLang="en-US" b="0" i="0" u="none" strike="noStrike" cap="none" normalizeH="0" baseline="0" dirty="0" err="1">
                <a:ln>
                  <a:noFill/>
                </a:ln>
                <a:effectLst/>
              </a:rPr>
              <a:t>LmrR_pAF</a:t>
            </a:r>
            <a:r>
              <a:rPr kumimoji="0" lang="en-US" altLang="en-US"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rPr>
              <a:t>D</a:t>
            </a:r>
            <a:r>
              <a:rPr kumimoji="0" lang="en-US" altLang="en-US" b="0" i="0" u="none" strike="noStrike" cap="none" normalizeH="0" baseline="0" dirty="0">
                <a:ln>
                  <a:noFill/>
                </a:ln>
                <a:effectLst/>
              </a:rPr>
              <a:t>: Saturation kinetics comparison at 5 mM 4-HBA concentration for </a:t>
            </a:r>
            <a:r>
              <a:rPr kumimoji="0" lang="en-US" altLang="en-US" b="0" i="0" u="none" strike="noStrike" cap="none" normalizeH="0" baseline="0" dirty="0" err="1">
                <a:ln>
                  <a:noFill/>
                </a:ln>
                <a:effectLst/>
              </a:rPr>
              <a:t>LmrR_pAF</a:t>
            </a:r>
            <a:r>
              <a:rPr kumimoji="0" lang="en-US" altLang="en-US" b="0" i="0" u="none" strike="noStrike" cap="none" normalizeH="0" baseline="0" dirty="0">
                <a:ln>
                  <a:noFill/>
                </a:ln>
                <a:effectLst/>
              </a:rPr>
              <a:t> and the best variants after two rounds of directed evolution. </a:t>
            </a:r>
            <a:endParaRPr kumimoji="0" lang="en-US" altLang="en-US" sz="1800" b="0" i="0" u="none" strike="noStrike" cap="none" normalizeH="0" baseline="0" dirty="0">
              <a:ln>
                <a:noFill/>
              </a:ln>
              <a:effectLst/>
            </a:endParaRPr>
          </a:p>
        </p:txBody>
      </p:sp>
      <p:sp>
        <p:nvSpPr>
          <p:cNvPr id="3" name="Slide Number Placeholder 2">
            <a:extLst>
              <a:ext uri="{FF2B5EF4-FFF2-40B4-BE49-F238E27FC236}">
                <a16:creationId xmlns:a16="http://schemas.microsoft.com/office/drawing/2014/main" id="{C1AC0854-FB61-EEA6-F0B3-FEADABCD9AD0}"/>
              </a:ext>
            </a:extLst>
          </p:cNvPr>
          <p:cNvSpPr>
            <a:spLocks noGrp="1"/>
          </p:cNvSpPr>
          <p:nvPr>
            <p:ph type="sldNum" sz="quarter" idx="12"/>
          </p:nvPr>
        </p:nvSpPr>
        <p:spPr/>
        <p:txBody>
          <a:bodyPr/>
          <a:lstStyle/>
          <a:p>
            <a:fld id="{1B62A7F8-A8B1-4D11-A86F-325D97471AC2}" type="slidenum">
              <a:rPr lang="en-IN" smtClean="0"/>
              <a:t>3</a:t>
            </a:fld>
            <a:endParaRPr lang="en-IN"/>
          </a:p>
        </p:txBody>
      </p:sp>
    </p:spTree>
    <p:extLst>
      <p:ext uri="{BB962C8B-B14F-4D97-AF65-F5344CB8AC3E}">
        <p14:creationId xmlns:p14="http://schemas.microsoft.com/office/powerpoint/2010/main" val="235776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B9B840-34C2-284E-5B8C-4D5A1C11871B}"/>
              </a:ext>
            </a:extLst>
          </p:cNvPr>
          <p:cNvSpPr txBox="1"/>
          <p:nvPr/>
        </p:nvSpPr>
        <p:spPr>
          <a:xfrm>
            <a:off x="641555" y="1254296"/>
            <a:ext cx="10515600" cy="2308324"/>
          </a:xfrm>
          <a:prstGeom prst="rect">
            <a:avLst/>
          </a:prstGeom>
          <a:noFill/>
        </p:spPr>
        <p:txBody>
          <a:bodyPr wrap="square">
            <a:spAutoFit/>
          </a:bodyPr>
          <a:lstStyle/>
          <a:p>
            <a:pPr>
              <a:buNone/>
            </a:pPr>
            <a:r>
              <a:rPr lang="en-US" b="1" dirty="0"/>
              <a:t>Conclusions</a:t>
            </a:r>
          </a:p>
          <a:p>
            <a:pPr>
              <a:buNone/>
            </a:pPr>
            <a:endParaRPr lang="en-US" b="1" dirty="0"/>
          </a:p>
          <a:p>
            <a:pPr>
              <a:buFont typeface="+mj-lt"/>
              <a:buAutoNum type="arabicPeriod"/>
            </a:pPr>
            <a:r>
              <a:rPr lang="en-US" dirty="0"/>
              <a:t>Simply changing the position of the catalytic amine group from para (in </a:t>
            </a:r>
            <a:r>
              <a:rPr lang="en-US" dirty="0" err="1"/>
              <a:t>pAF</a:t>
            </a:r>
            <a:r>
              <a:rPr lang="en-US" dirty="0"/>
              <a:t>) to meta (in </a:t>
            </a:r>
            <a:r>
              <a:rPr lang="en-US" dirty="0" err="1"/>
              <a:t>aY</a:t>
            </a:r>
            <a:r>
              <a:rPr lang="en-US" dirty="0"/>
              <a:t>) inverted the enantioselectivity of the reaction.</a:t>
            </a:r>
          </a:p>
          <a:p>
            <a:pPr>
              <a:buFont typeface="+mj-lt"/>
              <a:buAutoNum type="arabicPeriod"/>
            </a:pPr>
            <a:r>
              <a:rPr lang="en-US" dirty="0"/>
              <a:t>Directed evolution significantly improved the enzyme's performance, resulting in a highly efficient and selective artificial FC-</a:t>
            </a:r>
            <a:r>
              <a:rPr lang="en-US" dirty="0" err="1"/>
              <a:t>alkylase</a:t>
            </a:r>
            <a:r>
              <a:rPr lang="en-US" dirty="0"/>
              <a:t>.</a:t>
            </a:r>
          </a:p>
          <a:p>
            <a:pPr>
              <a:buFont typeface="+mj-lt"/>
              <a:buAutoNum type="arabicPeriod"/>
            </a:pPr>
            <a:r>
              <a:rPr lang="en-US" dirty="0"/>
              <a:t>The evolved V15aY_RNYW and the previously developed V15pAF_RGN form a set of </a:t>
            </a:r>
            <a:r>
              <a:rPr lang="en-US" dirty="0" err="1"/>
              <a:t>enantio</a:t>
            </a:r>
            <a:r>
              <a:rPr lang="en-US" dirty="0"/>
              <a:t> complementary FC-</a:t>
            </a:r>
            <a:r>
              <a:rPr lang="en-US" dirty="0" err="1"/>
              <a:t>alkylases</a:t>
            </a:r>
            <a:r>
              <a:rPr lang="en-US" dirty="0"/>
              <a:t> that can produce either enantiomer of the products with high selectivity.</a:t>
            </a:r>
          </a:p>
        </p:txBody>
      </p:sp>
      <p:sp>
        <p:nvSpPr>
          <p:cNvPr id="3" name="Slide Number Placeholder 2">
            <a:extLst>
              <a:ext uri="{FF2B5EF4-FFF2-40B4-BE49-F238E27FC236}">
                <a16:creationId xmlns:a16="http://schemas.microsoft.com/office/drawing/2014/main" id="{34646E6F-1F3D-10F2-C176-60333B729EC6}"/>
              </a:ext>
            </a:extLst>
          </p:cNvPr>
          <p:cNvSpPr>
            <a:spLocks noGrp="1"/>
          </p:cNvSpPr>
          <p:nvPr>
            <p:ph type="sldNum" sz="quarter" idx="12"/>
          </p:nvPr>
        </p:nvSpPr>
        <p:spPr/>
        <p:txBody>
          <a:bodyPr/>
          <a:lstStyle/>
          <a:p>
            <a:fld id="{1B62A7F8-A8B1-4D11-A86F-325D97471AC2}" type="slidenum">
              <a:rPr lang="en-IN" smtClean="0"/>
              <a:t>30</a:t>
            </a:fld>
            <a:endParaRPr lang="en-IN"/>
          </a:p>
        </p:txBody>
      </p:sp>
    </p:spTree>
    <p:extLst>
      <p:ext uri="{BB962C8B-B14F-4D97-AF65-F5344CB8AC3E}">
        <p14:creationId xmlns:p14="http://schemas.microsoft.com/office/powerpoint/2010/main" val="208653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47C9-88E2-1BE2-F1F1-36A15EA5EE80}"/>
              </a:ext>
            </a:extLst>
          </p:cNvPr>
          <p:cNvSpPr>
            <a:spLocks noGrp="1"/>
          </p:cNvSpPr>
          <p:nvPr>
            <p:ph type="title"/>
          </p:nvPr>
        </p:nvSpPr>
        <p:spPr>
          <a:xfrm>
            <a:off x="297425" y="1"/>
            <a:ext cx="8659762" cy="1081548"/>
          </a:xfrm>
        </p:spPr>
        <p:txBody>
          <a:bodyPr/>
          <a:lstStyle/>
          <a:p>
            <a:r>
              <a:rPr lang="en-US" dirty="0"/>
              <a:t>Methodology</a:t>
            </a:r>
            <a:endParaRPr lang="en-IN" dirty="0"/>
          </a:p>
        </p:txBody>
      </p:sp>
      <p:pic>
        <p:nvPicPr>
          <p:cNvPr id="4" name="Picture 3">
            <a:extLst>
              <a:ext uri="{FF2B5EF4-FFF2-40B4-BE49-F238E27FC236}">
                <a16:creationId xmlns:a16="http://schemas.microsoft.com/office/drawing/2014/main" id="{DA2D84FC-786B-34B4-0054-B62D28220261}"/>
              </a:ext>
            </a:extLst>
          </p:cNvPr>
          <p:cNvPicPr>
            <a:picLocks noChangeAspect="1"/>
          </p:cNvPicPr>
          <p:nvPr/>
        </p:nvPicPr>
        <p:blipFill>
          <a:blip r:embed="rId2"/>
          <a:stretch>
            <a:fillRect/>
          </a:stretch>
        </p:blipFill>
        <p:spPr>
          <a:xfrm>
            <a:off x="4316362" y="641702"/>
            <a:ext cx="4149212" cy="6136417"/>
          </a:xfrm>
          <a:prstGeom prst="rect">
            <a:avLst/>
          </a:prstGeom>
        </p:spPr>
      </p:pic>
      <p:sp>
        <p:nvSpPr>
          <p:cNvPr id="5" name="Slide Number Placeholder 4">
            <a:extLst>
              <a:ext uri="{FF2B5EF4-FFF2-40B4-BE49-F238E27FC236}">
                <a16:creationId xmlns:a16="http://schemas.microsoft.com/office/drawing/2014/main" id="{551695BC-3556-6E99-15DA-A4699CD5C517}"/>
              </a:ext>
            </a:extLst>
          </p:cNvPr>
          <p:cNvSpPr>
            <a:spLocks noGrp="1"/>
          </p:cNvSpPr>
          <p:nvPr>
            <p:ph type="sldNum" sz="quarter" idx="12"/>
          </p:nvPr>
        </p:nvSpPr>
        <p:spPr/>
        <p:txBody>
          <a:bodyPr/>
          <a:lstStyle/>
          <a:p>
            <a:fld id="{1B62A7F8-A8B1-4D11-A86F-325D97471AC2}" type="slidenum">
              <a:rPr lang="en-IN" smtClean="0"/>
              <a:t>31</a:t>
            </a:fld>
            <a:endParaRPr lang="en-IN"/>
          </a:p>
        </p:txBody>
      </p:sp>
    </p:spTree>
    <p:extLst>
      <p:ext uri="{BB962C8B-B14F-4D97-AF65-F5344CB8AC3E}">
        <p14:creationId xmlns:p14="http://schemas.microsoft.com/office/powerpoint/2010/main" val="436714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F10A-018A-D351-D476-1EAAA2BC9481}"/>
              </a:ext>
            </a:extLst>
          </p:cNvPr>
          <p:cNvSpPr>
            <a:spLocks noGrp="1"/>
          </p:cNvSpPr>
          <p:nvPr>
            <p:ph type="title"/>
          </p:nvPr>
        </p:nvSpPr>
        <p:spPr/>
        <p:txBody>
          <a:bodyPr/>
          <a:lstStyle/>
          <a:p>
            <a:r>
              <a:rPr lang="en-US" dirty="0"/>
              <a:t>Detailed Chemical Mechanism</a:t>
            </a:r>
            <a:endParaRPr lang="en-IN" dirty="0"/>
          </a:p>
        </p:txBody>
      </p:sp>
      <p:sp>
        <p:nvSpPr>
          <p:cNvPr id="3" name="Content Placeholder 2">
            <a:extLst>
              <a:ext uri="{FF2B5EF4-FFF2-40B4-BE49-F238E27FC236}">
                <a16:creationId xmlns:a16="http://schemas.microsoft.com/office/drawing/2014/main" id="{F9101950-6689-FA1D-A2A0-CD6ADF010505}"/>
              </a:ext>
            </a:extLst>
          </p:cNvPr>
          <p:cNvSpPr>
            <a:spLocks noGrp="1"/>
          </p:cNvSpPr>
          <p:nvPr>
            <p:ph idx="1"/>
          </p:nvPr>
        </p:nvSpPr>
        <p:spPr/>
        <p:txBody>
          <a:bodyPr>
            <a:normAutofit/>
          </a:bodyPr>
          <a:lstStyle/>
          <a:p>
            <a:endParaRPr lang="en-IN" dirty="0"/>
          </a:p>
        </p:txBody>
      </p:sp>
      <p:sp>
        <p:nvSpPr>
          <p:cNvPr id="5" name="Slide Number Placeholder 4">
            <a:extLst>
              <a:ext uri="{FF2B5EF4-FFF2-40B4-BE49-F238E27FC236}">
                <a16:creationId xmlns:a16="http://schemas.microsoft.com/office/drawing/2014/main" id="{C59FD187-CF1E-B784-6221-601F32E97B3C}"/>
              </a:ext>
            </a:extLst>
          </p:cNvPr>
          <p:cNvSpPr>
            <a:spLocks noGrp="1"/>
          </p:cNvSpPr>
          <p:nvPr>
            <p:ph type="sldNum" sz="quarter" idx="12"/>
          </p:nvPr>
        </p:nvSpPr>
        <p:spPr/>
        <p:txBody>
          <a:bodyPr/>
          <a:lstStyle/>
          <a:p>
            <a:fld id="{1B62A7F8-A8B1-4D11-A86F-325D97471AC2}" type="slidenum">
              <a:rPr lang="en-IN" smtClean="0"/>
              <a:t>4</a:t>
            </a:fld>
            <a:endParaRPr lang="en-IN"/>
          </a:p>
        </p:txBody>
      </p:sp>
    </p:spTree>
    <p:extLst>
      <p:ext uri="{BB962C8B-B14F-4D97-AF65-F5344CB8AC3E}">
        <p14:creationId xmlns:p14="http://schemas.microsoft.com/office/powerpoint/2010/main" val="287846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1941-8EFB-7262-DA3D-86D237B17C20}"/>
              </a:ext>
            </a:extLst>
          </p:cNvPr>
          <p:cNvSpPr>
            <a:spLocks noGrp="1"/>
          </p:cNvSpPr>
          <p:nvPr>
            <p:ph type="title"/>
          </p:nvPr>
        </p:nvSpPr>
        <p:spPr>
          <a:xfrm>
            <a:off x="213360" y="0"/>
            <a:ext cx="10515600" cy="1325563"/>
          </a:xfrm>
        </p:spPr>
        <p:txBody>
          <a:bodyPr/>
          <a:lstStyle/>
          <a:p>
            <a:r>
              <a:rPr lang="en-US" dirty="0"/>
              <a:t>Methodology </a:t>
            </a:r>
            <a:endParaRPr lang="en-IN" dirty="0"/>
          </a:p>
        </p:txBody>
      </p:sp>
      <p:pic>
        <p:nvPicPr>
          <p:cNvPr id="5" name="Picture 4">
            <a:extLst>
              <a:ext uri="{FF2B5EF4-FFF2-40B4-BE49-F238E27FC236}">
                <a16:creationId xmlns:a16="http://schemas.microsoft.com/office/drawing/2014/main" id="{F7BA1ED2-801F-63EE-638C-2A6E2D063952}"/>
              </a:ext>
            </a:extLst>
          </p:cNvPr>
          <p:cNvPicPr>
            <a:picLocks noChangeAspect="1"/>
          </p:cNvPicPr>
          <p:nvPr/>
        </p:nvPicPr>
        <p:blipFill>
          <a:blip r:embed="rId2"/>
          <a:stretch>
            <a:fillRect/>
          </a:stretch>
        </p:blipFill>
        <p:spPr>
          <a:xfrm>
            <a:off x="4389121" y="701674"/>
            <a:ext cx="3535680" cy="6102365"/>
          </a:xfrm>
          <a:prstGeom prst="rect">
            <a:avLst/>
          </a:prstGeom>
        </p:spPr>
      </p:pic>
      <p:sp>
        <p:nvSpPr>
          <p:cNvPr id="4" name="Slide Number Placeholder 3">
            <a:extLst>
              <a:ext uri="{FF2B5EF4-FFF2-40B4-BE49-F238E27FC236}">
                <a16:creationId xmlns:a16="http://schemas.microsoft.com/office/drawing/2014/main" id="{E188EA55-0331-15C8-B048-C69F88E067FE}"/>
              </a:ext>
            </a:extLst>
          </p:cNvPr>
          <p:cNvSpPr>
            <a:spLocks noGrp="1"/>
          </p:cNvSpPr>
          <p:nvPr>
            <p:ph type="sldNum" sz="quarter" idx="12"/>
          </p:nvPr>
        </p:nvSpPr>
        <p:spPr/>
        <p:txBody>
          <a:bodyPr/>
          <a:lstStyle/>
          <a:p>
            <a:fld id="{1B62A7F8-A8B1-4D11-A86F-325D97471AC2}" type="slidenum">
              <a:rPr lang="en-IN" smtClean="0"/>
              <a:t>5</a:t>
            </a:fld>
            <a:endParaRPr lang="en-IN"/>
          </a:p>
        </p:txBody>
      </p:sp>
    </p:spTree>
    <p:extLst>
      <p:ext uri="{BB962C8B-B14F-4D97-AF65-F5344CB8AC3E}">
        <p14:creationId xmlns:p14="http://schemas.microsoft.com/office/powerpoint/2010/main" val="269342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D68C-8792-A35B-DB5A-65FF6FB308EE}"/>
              </a:ext>
            </a:extLst>
          </p:cNvPr>
          <p:cNvSpPr>
            <a:spLocks noGrp="1"/>
          </p:cNvSpPr>
          <p:nvPr>
            <p:ph type="title"/>
          </p:nvPr>
        </p:nvSpPr>
        <p:spPr>
          <a:xfrm>
            <a:off x="0" y="-341933"/>
            <a:ext cx="10515600" cy="1325563"/>
          </a:xfrm>
        </p:spPr>
        <p:txBody>
          <a:bodyPr/>
          <a:lstStyle/>
          <a:p>
            <a:r>
              <a:rPr lang="en-US" dirty="0"/>
              <a:t>Results</a:t>
            </a:r>
            <a:endParaRPr lang="en-IN" dirty="0"/>
          </a:p>
        </p:txBody>
      </p:sp>
      <p:sp>
        <p:nvSpPr>
          <p:cNvPr id="5" name="TextBox 4">
            <a:extLst>
              <a:ext uri="{FF2B5EF4-FFF2-40B4-BE49-F238E27FC236}">
                <a16:creationId xmlns:a16="http://schemas.microsoft.com/office/drawing/2014/main" id="{07BB3DC7-8D34-812E-D2C9-B7E9AEE6E8C0}"/>
              </a:ext>
            </a:extLst>
          </p:cNvPr>
          <p:cNvSpPr txBox="1"/>
          <p:nvPr/>
        </p:nvSpPr>
        <p:spPr>
          <a:xfrm>
            <a:off x="176521" y="983630"/>
            <a:ext cx="5445875" cy="5632311"/>
          </a:xfrm>
          <a:prstGeom prst="rect">
            <a:avLst/>
          </a:prstGeom>
          <a:noFill/>
        </p:spPr>
        <p:txBody>
          <a:bodyPr wrap="square">
            <a:spAutoFit/>
          </a:bodyPr>
          <a:lstStyle/>
          <a:p>
            <a:pPr>
              <a:buNone/>
            </a:pPr>
            <a:r>
              <a:rPr lang="en-IN" sz="1800" b="1" dirty="0" err="1"/>
              <a:t>LmrR_pAF_RMH</a:t>
            </a:r>
            <a:endParaRPr lang="en-IN" sz="1800" b="1" dirty="0"/>
          </a:p>
          <a:p>
            <a:pPr>
              <a:buNone/>
            </a:pPr>
            <a:r>
              <a:rPr lang="en-IN" sz="1800" dirty="0"/>
              <a:t>This variant contains three key mutations: A92R (R), N19M (M), and F93H (H).</a:t>
            </a:r>
          </a:p>
          <a:p>
            <a:pPr>
              <a:buNone/>
            </a:pPr>
            <a:r>
              <a:rPr lang="en-IN" sz="1800" b="1" dirty="0"/>
              <a:t>Kinetic parameters</a:t>
            </a:r>
            <a:r>
              <a:rPr lang="en-IN" sz="1800" dirty="0"/>
              <a:t>:</a:t>
            </a:r>
          </a:p>
          <a:p>
            <a:pPr>
              <a:buFont typeface="Arial" panose="020B0604020202020204" pitchFamily="34" charset="0"/>
              <a:buChar char="•"/>
            </a:pPr>
            <a:r>
              <a:rPr lang="en-IN" sz="1800" dirty="0" err="1"/>
              <a:t>kcat</a:t>
            </a:r>
            <a:r>
              <a:rPr lang="en-IN" sz="1800" dirty="0"/>
              <a:t> = 4.53 × 10^-2 s^-1 (91-fold higher than </a:t>
            </a:r>
            <a:r>
              <a:rPr lang="en-IN" sz="1800" dirty="0" err="1"/>
              <a:t>LmrR_pAF</a:t>
            </a:r>
            <a:r>
              <a:rPr lang="en-IN" sz="1800" dirty="0"/>
              <a:t>)</a:t>
            </a:r>
          </a:p>
          <a:p>
            <a:pPr>
              <a:buFont typeface="Arial" panose="020B0604020202020204" pitchFamily="34" charset="0"/>
              <a:buChar char="•"/>
            </a:pPr>
            <a:r>
              <a:rPr lang="en-IN" sz="1800" dirty="0"/>
              <a:t>KNBD-H = 48 </a:t>
            </a:r>
            <a:r>
              <a:rPr lang="el-GR" sz="1800" dirty="0"/>
              <a:t>μ</a:t>
            </a:r>
            <a:r>
              <a:rPr lang="en-IN" sz="1800" dirty="0"/>
              <a:t>M (lower than </a:t>
            </a:r>
            <a:r>
              <a:rPr lang="en-IN" sz="1800" dirty="0" err="1"/>
              <a:t>LmrR_pAF's</a:t>
            </a:r>
            <a:r>
              <a:rPr lang="en-IN" sz="1800" dirty="0"/>
              <a:t> 100 </a:t>
            </a:r>
            <a:r>
              <a:rPr lang="el-GR" sz="1800" dirty="0"/>
              <a:t>μ</a:t>
            </a:r>
            <a:r>
              <a:rPr lang="en-IN" sz="1800" dirty="0"/>
              <a:t>M)</a:t>
            </a:r>
          </a:p>
          <a:p>
            <a:pPr>
              <a:buFont typeface="Arial" panose="020B0604020202020204" pitchFamily="34" charset="0"/>
              <a:buChar char="•"/>
            </a:pPr>
            <a:r>
              <a:rPr lang="en-IN" sz="1800" dirty="0"/>
              <a:t>K4-HBA = 46.4 </a:t>
            </a:r>
            <a:r>
              <a:rPr lang="el-GR" sz="1800" dirty="0"/>
              <a:t>μ</a:t>
            </a:r>
            <a:r>
              <a:rPr lang="en-IN" sz="1800" dirty="0"/>
              <a:t>M (higher than </a:t>
            </a:r>
            <a:r>
              <a:rPr lang="en-IN" sz="1800" dirty="0" err="1"/>
              <a:t>LmrR_pAF's</a:t>
            </a:r>
            <a:r>
              <a:rPr lang="en-IN" sz="1800" dirty="0"/>
              <a:t> 7.92 </a:t>
            </a:r>
            <a:r>
              <a:rPr lang="el-GR" sz="1800" dirty="0"/>
              <a:t>μ</a:t>
            </a:r>
            <a:r>
              <a:rPr lang="en-IN" sz="1800" dirty="0"/>
              <a:t>M)</a:t>
            </a:r>
          </a:p>
          <a:p>
            <a:pPr>
              <a:buFont typeface="Arial" panose="020B0604020202020204" pitchFamily="34" charset="0"/>
              <a:buChar char="•"/>
            </a:pPr>
            <a:r>
              <a:rPr lang="en-IN" sz="1800" dirty="0" err="1"/>
              <a:t>kcat</a:t>
            </a:r>
            <a:r>
              <a:rPr lang="en-IN" sz="1800" dirty="0"/>
              <a:t>/(KNBD-H × K4-HBA) = 20,500 M^-2 s^-1 (vs. 630 M^-2 s^-1 for </a:t>
            </a:r>
            <a:r>
              <a:rPr lang="en-IN" sz="1800" dirty="0" err="1"/>
              <a:t>LmrR_pAF</a:t>
            </a:r>
            <a:r>
              <a:rPr lang="en-IN" sz="1800" dirty="0"/>
              <a:t>)</a:t>
            </a:r>
          </a:p>
          <a:p>
            <a:pPr>
              <a:buFont typeface="Arial" panose="020B0604020202020204" pitchFamily="34" charset="0"/>
              <a:buChar char="•"/>
            </a:pPr>
            <a:r>
              <a:rPr lang="en-IN" sz="1800" dirty="0"/>
              <a:t>Effective molarity (EM) = 115 M (vs. 1.26 M for </a:t>
            </a:r>
            <a:r>
              <a:rPr lang="en-IN" sz="1800" dirty="0" err="1"/>
              <a:t>LmrR_pAF</a:t>
            </a:r>
            <a:r>
              <a:rPr lang="en-IN" sz="1800" dirty="0"/>
              <a:t>)</a:t>
            </a:r>
          </a:p>
          <a:p>
            <a:pPr>
              <a:buFont typeface="Arial" panose="020B0604020202020204" pitchFamily="34" charset="0"/>
              <a:buChar char="•"/>
            </a:pPr>
            <a:r>
              <a:rPr lang="en-IN" sz="1800" dirty="0"/>
              <a:t>Chemical proficiency (1/KTS°) = 5.2 × 10^7 M^-1 (vs. 1.6 × 10^6 M^-1 for </a:t>
            </a:r>
            <a:r>
              <a:rPr lang="en-IN" sz="1800" dirty="0" err="1"/>
              <a:t>LmrR_pAF</a:t>
            </a:r>
            <a:r>
              <a:rPr lang="en-IN" sz="1800" dirty="0"/>
              <a:t>)</a:t>
            </a:r>
          </a:p>
          <a:p>
            <a:pPr>
              <a:buFont typeface="Arial" panose="020B0604020202020204" pitchFamily="34" charset="0"/>
              <a:buChar char="•"/>
            </a:pPr>
            <a:r>
              <a:rPr lang="en-IN" sz="1800" dirty="0"/>
              <a:t>Improvement vs. aniline = 18,400-fold (vs. 560-fold for </a:t>
            </a:r>
            <a:r>
              <a:rPr lang="en-IN" sz="1800" dirty="0" err="1"/>
              <a:t>LmrR_pAF</a:t>
            </a:r>
            <a:r>
              <a:rPr lang="en-IN" sz="1800" dirty="0"/>
              <a:t>)</a:t>
            </a:r>
          </a:p>
          <a:p>
            <a:pPr>
              <a:buNone/>
            </a:pPr>
            <a:r>
              <a:rPr lang="en-IN" sz="1800" b="1" dirty="0"/>
              <a:t>Critical dependency on the unnatural amino acid</a:t>
            </a:r>
            <a:r>
              <a:rPr lang="en-IN" sz="1800" dirty="0"/>
              <a:t>:</a:t>
            </a:r>
          </a:p>
          <a:p>
            <a:pPr>
              <a:buFont typeface="Arial" panose="020B0604020202020204" pitchFamily="34" charset="0"/>
              <a:buChar char="•"/>
            </a:pPr>
            <a:r>
              <a:rPr lang="en-IN" sz="1800" dirty="0"/>
              <a:t>When pAF15 was replaced with tyrosine in </a:t>
            </a:r>
            <a:r>
              <a:rPr lang="en-IN" sz="1800" dirty="0" err="1"/>
              <a:t>LmrR_pAF_RMH</a:t>
            </a:r>
            <a:r>
              <a:rPr lang="en-IN" sz="1800" dirty="0"/>
              <a:t>, it resulted in a 99.7% loss of catalytic efficiency</a:t>
            </a:r>
          </a:p>
          <a:p>
            <a:endParaRPr lang="en-IN" sz="1800" dirty="0"/>
          </a:p>
        </p:txBody>
      </p:sp>
      <p:cxnSp>
        <p:nvCxnSpPr>
          <p:cNvPr id="7" name="Straight Connector 6">
            <a:extLst>
              <a:ext uri="{FF2B5EF4-FFF2-40B4-BE49-F238E27FC236}">
                <a16:creationId xmlns:a16="http://schemas.microsoft.com/office/drawing/2014/main" id="{600DE13A-473E-4623-4324-DD4953A58192}"/>
              </a:ext>
            </a:extLst>
          </p:cNvPr>
          <p:cNvCxnSpPr/>
          <p:nvPr/>
        </p:nvCxnSpPr>
        <p:spPr>
          <a:xfrm>
            <a:off x="5897239" y="0"/>
            <a:ext cx="0" cy="685800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B2003DC-EA34-D12D-3087-EBB55BD1505C}"/>
              </a:ext>
            </a:extLst>
          </p:cNvPr>
          <p:cNvSpPr txBox="1"/>
          <p:nvPr/>
        </p:nvSpPr>
        <p:spPr>
          <a:xfrm>
            <a:off x="6047784" y="983629"/>
            <a:ext cx="5898407" cy="5355312"/>
          </a:xfrm>
          <a:prstGeom prst="rect">
            <a:avLst/>
          </a:prstGeom>
          <a:noFill/>
        </p:spPr>
        <p:txBody>
          <a:bodyPr wrap="square">
            <a:spAutoFit/>
          </a:bodyPr>
          <a:lstStyle/>
          <a:p>
            <a:pPr>
              <a:buNone/>
            </a:pPr>
            <a:r>
              <a:rPr lang="en-IN" b="1" dirty="0" err="1"/>
              <a:t>LmrR_pAF_RMHL</a:t>
            </a:r>
            <a:endParaRPr lang="en-IN" b="1" dirty="0"/>
          </a:p>
          <a:p>
            <a:pPr>
              <a:buNone/>
            </a:pPr>
            <a:r>
              <a:rPr lang="en-IN" dirty="0"/>
              <a:t>This variant contains four mutations: A92R (R), N19M (M), F93H (H), and A11L (L).</a:t>
            </a:r>
            <a:endParaRPr lang="en-IN" b="1" dirty="0"/>
          </a:p>
          <a:p>
            <a:pPr>
              <a:buNone/>
            </a:pPr>
            <a:r>
              <a:rPr lang="en-IN" b="1" dirty="0"/>
              <a:t>Kinetic parameters</a:t>
            </a:r>
            <a:r>
              <a:rPr lang="en-IN" dirty="0"/>
              <a:t>:</a:t>
            </a:r>
          </a:p>
          <a:p>
            <a:pPr>
              <a:buFont typeface="Arial" panose="020B0604020202020204" pitchFamily="34" charset="0"/>
              <a:buChar char="•"/>
            </a:pPr>
            <a:r>
              <a:rPr lang="en-IN" dirty="0" err="1"/>
              <a:t>kcat</a:t>
            </a:r>
            <a:r>
              <a:rPr lang="en-IN" dirty="0"/>
              <a:t> = 2.76 × 10^-2 s^-1 (55-fold higher than </a:t>
            </a:r>
            <a:r>
              <a:rPr lang="en-IN" dirty="0" err="1"/>
              <a:t>LmrR_pAF</a:t>
            </a:r>
            <a:r>
              <a:rPr lang="en-IN" dirty="0"/>
              <a:t>)</a:t>
            </a:r>
          </a:p>
          <a:p>
            <a:pPr>
              <a:buFont typeface="Arial" panose="020B0604020202020204" pitchFamily="34" charset="0"/>
              <a:buChar char="•"/>
            </a:pPr>
            <a:r>
              <a:rPr lang="en-IN" dirty="0"/>
              <a:t>KNBD-H = 49 </a:t>
            </a:r>
            <a:r>
              <a:rPr lang="el-GR" dirty="0"/>
              <a:t>μ</a:t>
            </a:r>
            <a:r>
              <a:rPr lang="en-IN" dirty="0"/>
              <a:t>M (lower than </a:t>
            </a:r>
            <a:r>
              <a:rPr lang="en-IN" dirty="0" err="1"/>
              <a:t>LmrR_pAF's</a:t>
            </a:r>
            <a:r>
              <a:rPr lang="en-IN" dirty="0"/>
              <a:t> 100 </a:t>
            </a:r>
            <a:r>
              <a:rPr lang="el-GR" dirty="0"/>
              <a:t>μ</a:t>
            </a:r>
            <a:r>
              <a:rPr lang="en-IN" dirty="0"/>
              <a:t>M)</a:t>
            </a:r>
          </a:p>
          <a:p>
            <a:pPr>
              <a:buFont typeface="Arial" panose="020B0604020202020204" pitchFamily="34" charset="0"/>
              <a:buChar char="•"/>
            </a:pPr>
            <a:r>
              <a:rPr lang="en-IN" dirty="0"/>
              <a:t>K4-HBA = 18.9 </a:t>
            </a:r>
            <a:r>
              <a:rPr lang="el-GR" dirty="0"/>
              <a:t>μ</a:t>
            </a:r>
            <a:r>
              <a:rPr lang="en-IN" dirty="0"/>
              <a:t>M (higher than </a:t>
            </a:r>
            <a:r>
              <a:rPr lang="en-IN" dirty="0" err="1"/>
              <a:t>LmrR_pAF's</a:t>
            </a:r>
            <a:r>
              <a:rPr lang="en-IN" dirty="0"/>
              <a:t> 7.92 </a:t>
            </a:r>
            <a:r>
              <a:rPr lang="el-GR" dirty="0"/>
              <a:t>μ</a:t>
            </a:r>
            <a:r>
              <a:rPr lang="en-IN" dirty="0"/>
              <a:t>M)</a:t>
            </a:r>
          </a:p>
          <a:p>
            <a:pPr>
              <a:buFont typeface="Arial" panose="020B0604020202020204" pitchFamily="34" charset="0"/>
              <a:buChar char="•"/>
            </a:pPr>
            <a:r>
              <a:rPr lang="en-IN" dirty="0" err="1"/>
              <a:t>kcat</a:t>
            </a:r>
            <a:r>
              <a:rPr lang="en-IN" dirty="0"/>
              <a:t>/(KNBD-H × K4-HBA) = 29,500 M^-2 s^-1 (vs. 630 M^-2 s^-1 for </a:t>
            </a:r>
            <a:r>
              <a:rPr lang="en-IN" dirty="0" err="1"/>
              <a:t>LmrR_pAF</a:t>
            </a:r>
            <a:r>
              <a:rPr lang="en-IN" dirty="0"/>
              <a:t>)</a:t>
            </a:r>
          </a:p>
          <a:p>
            <a:pPr>
              <a:buFont typeface="Arial" panose="020B0604020202020204" pitchFamily="34" charset="0"/>
              <a:buChar char="•"/>
            </a:pPr>
            <a:r>
              <a:rPr lang="en-IN" dirty="0"/>
              <a:t>Effective molarity (EM) = 69.8 M (vs. 1.26 M for </a:t>
            </a:r>
            <a:r>
              <a:rPr lang="en-IN" dirty="0" err="1"/>
              <a:t>LmrR_pAF</a:t>
            </a:r>
            <a:r>
              <a:rPr lang="en-IN" dirty="0"/>
              <a:t>)</a:t>
            </a:r>
          </a:p>
          <a:p>
            <a:pPr>
              <a:buFont typeface="Arial" panose="020B0604020202020204" pitchFamily="34" charset="0"/>
              <a:buChar char="•"/>
            </a:pPr>
            <a:r>
              <a:rPr lang="en-IN" dirty="0"/>
              <a:t>Chemical proficiency (1/KTS°) = 7.5 × 10^7 M^-1 (vs. 1.6 × 10^6 M^-1 for </a:t>
            </a:r>
            <a:r>
              <a:rPr lang="en-IN" dirty="0" err="1"/>
              <a:t>LmrR_pAF</a:t>
            </a:r>
            <a:r>
              <a:rPr lang="en-IN" dirty="0"/>
              <a:t>)</a:t>
            </a:r>
          </a:p>
          <a:p>
            <a:pPr>
              <a:buFont typeface="Arial" panose="020B0604020202020204" pitchFamily="34" charset="0"/>
              <a:buChar char="•"/>
            </a:pPr>
            <a:r>
              <a:rPr lang="en-IN" dirty="0"/>
              <a:t>Improvement vs. aniline = 26,500-fold (vs. 560-fold for </a:t>
            </a:r>
            <a:r>
              <a:rPr lang="en-IN" dirty="0" err="1"/>
              <a:t>LmrR_pAF</a:t>
            </a:r>
            <a:r>
              <a:rPr lang="en-IN" dirty="0"/>
              <a:t>)</a:t>
            </a:r>
          </a:p>
          <a:p>
            <a:pPr>
              <a:buNone/>
            </a:pPr>
            <a:r>
              <a:rPr lang="en-IN" b="1" dirty="0"/>
              <a:t>Critical dependency on the unnatural amino acid</a:t>
            </a:r>
            <a:r>
              <a:rPr lang="en-IN" dirty="0"/>
              <a:t>:</a:t>
            </a:r>
          </a:p>
          <a:p>
            <a:pPr>
              <a:buFont typeface="Arial" panose="020B0604020202020204" pitchFamily="34" charset="0"/>
              <a:buChar char="•"/>
            </a:pPr>
            <a:r>
              <a:rPr lang="en-IN" dirty="0"/>
              <a:t>When pAF15 was replaced with tyrosine in </a:t>
            </a:r>
            <a:r>
              <a:rPr lang="en-IN" dirty="0" err="1"/>
              <a:t>LmrR_pAF_RMHL</a:t>
            </a:r>
            <a:r>
              <a:rPr lang="en-IN" dirty="0"/>
              <a:t>, it resulted in a 99.5% loss of catalytic efficiency</a:t>
            </a:r>
          </a:p>
          <a:p>
            <a:endParaRPr lang="en-IN" dirty="0"/>
          </a:p>
        </p:txBody>
      </p:sp>
      <p:sp>
        <p:nvSpPr>
          <p:cNvPr id="4" name="Slide Number Placeholder 3">
            <a:extLst>
              <a:ext uri="{FF2B5EF4-FFF2-40B4-BE49-F238E27FC236}">
                <a16:creationId xmlns:a16="http://schemas.microsoft.com/office/drawing/2014/main" id="{7C9804A7-08AC-6A0C-2935-8EB38D7C738C}"/>
              </a:ext>
            </a:extLst>
          </p:cNvPr>
          <p:cNvSpPr>
            <a:spLocks noGrp="1"/>
          </p:cNvSpPr>
          <p:nvPr>
            <p:ph type="sldNum" sz="quarter" idx="12"/>
          </p:nvPr>
        </p:nvSpPr>
        <p:spPr/>
        <p:txBody>
          <a:bodyPr/>
          <a:lstStyle/>
          <a:p>
            <a:fld id="{1B62A7F8-A8B1-4D11-A86F-325D97471AC2}" type="slidenum">
              <a:rPr lang="en-IN" smtClean="0"/>
              <a:t>6</a:t>
            </a:fld>
            <a:endParaRPr lang="en-IN"/>
          </a:p>
        </p:txBody>
      </p:sp>
    </p:spTree>
    <p:extLst>
      <p:ext uri="{BB962C8B-B14F-4D97-AF65-F5344CB8AC3E}">
        <p14:creationId xmlns:p14="http://schemas.microsoft.com/office/powerpoint/2010/main" val="113591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53BA4A-8164-C67D-6659-3AB094E1543E}"/>
              </a:ext>
            </a:extLst>
          </p:cNvPr>
          <p:cNvSpPr txBox="1"/>
          <p:nvPr/>
        </p:nvSpPr>
        <p:spPr>
          <a:xfrm>
            <a:off x="345112" y="1595223"/>
            <a:ext cx="10591800" cy="2585323"/>
          </a:xfrm>
          <a:prstGeom prst="rect">
            <a:avLst/>
          </a:prstGeom>
          <a:noFill/>
        </p:spPr>
        <p:txBody>
          <a:bodyPr wrap="square">
            <a:spAutoFit/>
          </a:bodyPr>
          <a:lstStyle/>
          <a:p>
            <a:pPr>
              <a:buNone/>
            </a:pPr>
            <a:endParaRPr lang="en-IN" b="1" dirty="0"/>
          </a:p>
          <a:p>
            <a:pPr>
              <a:buFont typeface="+mj-lt"/>
              <a:buAutoNum type="arabicPeriod"/>
            </a:pPr>
            <a:r>
              <a:rPr lang="en-IN" b="1" dirty="0"/>
              <a:t>Synergistic effect</a:t>
            </a:r>
            <a:r>
              <a:rPr lang="en-IN" dirty="0"/>
              <a:t>: The combination of N19M and F93H mutations was particularly crucial for the dramatic improvements observed.</a:t>
            </a:r>
          </a:p>
          <a:p>
            <a:pPr>
              <a:buFont typeface="+mj-lt"/>
              <a:buAutoNum type="arabicPeriod"/>
            </a:pPr>
            <a:r>
              <a:rPr lang="en-IN" b="1" dirty="0"/>
              <a:t>Substrate scope</a:t>
            </a:r>
            <a:r>
              <a:rPr lang="en-IN" dirty="0"/>
              <a:t>: Both </a:t>
            </a:r>
            <a:r>
              <a:rPr lang="en-IN" dirty="0" err="1"/>
              <a:t>LmrR_pAF_RMH</a:t>
            </a:r>
            <a:r>
              <a:rPr lang="en-IN" dirty="0"/>
              <a:t> and </a:t>
            </a:r>
            <a:r>
              <a:rPr lang="en-IN" dirty="0" err="1"/>
              <a:t>LmrR_pAF_RMHL</a:t>
            </a:r>
            <a:r>
              <a:rPr lang="en-IN" dirty="0"/>
              <a:t> significantly accelerated hydrazone formation. Unlike the parent enzyme, both engineered variants could significantly accelerate hydrazone formation..</a:t>
            </a:r>
          </a:p>
          <a:p>
            <a:pPr>
              <a:buFont typeface="+mj-lt"/>
              <a:buAutoNum type="arabicPeriod"/>
            </a:pPr>
            <a:r>
              <a:rPr lang="en-IN" b="1" dirty="0"/>
              <a:t>Overall catalytic proficiency</a:t>
            </a:r>
            <a:r>
              <a:rPr lang="en-IN" dirty="0"/>
              <a:t>: </a:t>
            </a:r>
            <a:r>
              <a:rPr lang="en-IN" dirty="0" err="1"/>
              <a:t>LmrR_pAF_RMHL</a:t>
            </a:r>
            <a:r>
              <a:rPr lang="en-IN" dirty="0"/>
              <a:t> achieved the highest catalytic efficiency, outperforming </a:t>
            </a:r>
            <a:r>
              <a:rPr lang="en-IN" dirty="0" err="1"/>
              <a:t>LmrR_pAF</a:t>
            </a:r>
            <a:r>
              <a:rPr lang="en-IN" dirty="0"/>
              <a:t>.</a:t>
            </a:r>
          </a:p>
          <a:p>
            <a:pPr>
              <a:buFont typeface="+mj-lt"/>
              <a:buAutoNum type="arabicPeriod"/>
            </a:pPr>
            <a:r>
              <a:rPr lang="en-IN" b="1" dirty="0"/>
              <a:t>Reverting specific mutations</a:t>
            </a:r>
            <a:r>
              <a:rPr lang="en-IN" dirty="0"/>
              <a:t>: When either F93 or N19 was reverted to the original amino acid in these variants, there was a drastic loss of activity, highlighting their critical importance to the enhanced catalysis.</a:t>
            </a:r>
          </a:p>
        </p:txBody>
      </p:sp>
      <p:sp>
        <p:nvSpPr>
          <p:cNvPr id="6" name="TextBox 5">
            <a:extLst>
              <a:ext uri="{FF2B5EF4-FFF2-40B4-BE49-F238E27FC236}">
                <a16:creationId xmlns:a16="http://schemas.microsoft.com/office/drawing/2014/main" id="{3ED6315E-B910-2330-AE24-FD80051F085E}"/>
              </a:ext>
            </a:extLst>
          </p:cNvPr>
          <p:cNvSpPr txBox="1"/>
          <p:nvPr/>
        </p:nvSpPr>
        <p:spPr>
          <a:xfrm>
            <a:off x="345112" y="365940"/>
            <a:ext cx="6096000" cy="769441"/>
          </a:xfrm>
          <a:prstGeom prst="rect">
            <a:avLst/>
          </a:prstGeom>
          <a:noFill/>
        </p:spPr>
        <p:txBody>
          <a:bodyPr wrap="square">
            <a:spAutoFit/>
          </a:bodyPr>
          <a:lstStyle/>
          <a:p>
            <a:r>
              <a:rPr lang="en-IN" sz="4400" dirty="0">
                <a:latin typeface="+mj-lt"/>
                <a:ea typeface="Calibri" panose="020F0502020204030204" pitchFamily="34" charset="0"/>
                <a:cs typeface="Calibri" panose="020F0502020204030204" pitchFamily="34" charset="0"/>
              </a:rPr>
              <a:t>Results</a:t>
            </a:r>
          </a:p>
        </p:txBody>
      </p:sp>
      <p:sp>
        <p:nvSpPr>
          <p:cNvPr id="3" name="Slide Number Placeholder 2">
            <a:extLst>
              <a:ext uri="{FF2B5EF4-FFF2-40B4-BE49-F238E27FC236}">
                <a16:creationId xmlns:a16="http://schemas.microsoft.com/office/drawing/2014/main" id="{05882363-4769-B77B-7638-F008544B727E}"/>
              </a:ext>
            </a:extLst>
          </p:cNvPr>
          <p:cNvSpPr>
            <a:spLocks noGrp="1"/>
          </p:cNvSpPr>
          <p:nvPr>
            <p:ph type="sldNum" sz="quarter" idx="12"/>
          </p:nvPr>
        </p:nvSpPr>
        <p:spPr/>
        <p:txBody>
          <a:bodyPr/>
          <a:lstStyle/>
          <a:p>
            <a:fld id="{1B62A7F8-A8B1-4D11-A86F-325D97471AC2}" type="slidenum">
              <a:rPr lang="en-IN" smtClean="0"/>
              <a:t>7</a:t>
            </a:fld>
            <a:endParaRPr lang="en-IN"/>
          </a:p>
        </p:txBody>
      </p:sp>
    </p:spTree>
    <p:extLst>
      <p:ext uri="{BB962C8B-B14F-4D97-AF65-F5344CB8AC3E}">
        <p14:creationId xmlns:p14="http://schemas.microsoft.com/office/powerpoint/2010/main" val="168942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DEE5-AAC1-FC97-FA30-4E06E92CADEA}"/>
              </a:ext>
            </a:extLst>
          </p:cNvPr>
          <p:cNvSpPr>
            <a:spLocks noGrp="1"/>
          </p:cNvSpPr>
          <p:nvPr>
            <p:ph type="title"/>
          </p:nvPr>
        </p:nvSpPr>
        <p:spPr/>
        <p:txBody>
          <a:bodyPr>
            <a:normAutofit/>
          </a:bodyPr>
          <a:lstStyle/>
          <a:p>
            <a:pPr algn="ctr"/>
            <a:r>
              <a:rPr lang="en-IN" sz="2000" b="0" i="0" u="none" strike="noStrike" baseline="0" dirty="0">
                <a:latin typeface="+mn-lt"/>
              </a:rPr>
              <a:t>Computation-guided engineering of distal</a:t>
            </a:r>
            <a:br>
              <a:rPr lang="en-IN" sz="2000" b="0" i="0" u="none" strike="noStrike" baseline="0" dirty="0">
                <a:latin typeface="+mn-lt"/>
              </a:rPr>
            </a:br>
            <a:r>
              <a:rPr lang="en-US" sz="2000" b="0" i="0" u="none" strike="noStrike" baseline="0" dirty="0">
                <a:latin typeface="+mn-lt"/>
              </a:rPr>
              <a:t>mutations in an artificial enzyme</a:t>
            </a:r>
            <a:endParaRPr lang="en-IN" sz="2000" dirty="0">
              <a:latin typeface="+mn-lt"/>
            </a:endParaRPr>
          </a:p>
        </p:txBody>
      </p:sp>
      <p:sp>
        <p:nvSpPr>
          <p:cNvPr id="5" name="TextBox 4">
            <a:extLst>
              <a:ext uri="{FF2B5EF4-FFF2-40B4-BE49-F238E27FC236}">
                <a16:creationId xmlns:a16="http://schemas.microsoft.com/office/drawing/2014/main" id="{3A116BDD-26A3-B58E-905B-F0F1F3F50D78}"/>
              </a:ext>
            </a:extLst>
          </p:cNvPr>
          <p:cNvSpPr txBox="1"/>
          <p:nvPr/>
        </p:nvSpPr>
        <p:spPr>
          <a:xfrm>
            <a:off x="457200" y="2136338"/>
            <a:ext cx="11018520" cy="2554545"/>
          </a:xfrm>
          <a:prstGeom prst="rect">
            <a:avLst/>
          </a:prstGeom>
          <a:noFill/>
        </p:spPr>
        <p:txBody>
          <a:bodyPr wrap="square">
            <a:spAutoFit/>
          </a:bodyPr>
          <a:lstStyle/>
          <a:p>
            <a:pPr>
              <a:buNone/>
            </a:pPr>
            <a:r>
              <a:rPr lang="en-US" sz="2000" dirty="0"/>
              <a:t>While previous engineering efforts typically focused on optimizing the active site chemistry, this work highlights the importance of protein dynamics and distal mutations in enhancing catalytic performance.</a:t>
            </a:r>
          </a:p>
          <a:p>
            <a:pPr>
              <a:buNone/>
            </a:pPr>
            <a:endParaRPr lang="en-US" sz="2000" dirty="0"/>
          </a:p>
          <a:p>
            <a:pPr>
              <a:buNone/>
            </a:pPr>
            <a:r>
              <a:rPr lang="en-US" sz="2000" dirty="0"/>
              <a:t>System Under Study</a:t>
            </a:r>
          </a:p>
          <a:p>
            <a:pPr>
              <a:buNone/>
            </a:pPr>
            <a:endParaRPr lang="en-US" sz="2000" dirty="0"/>
          </a:p>
          <a:p>
            <a:r>
              <a:rPr lang="en-US" sz="2000" dirty="0"/>
              <a:t>The researchers studied an artificial enzyme based on the lactococcal multidrug resistance regulator (</a:t>
            </a:r>
            <a:r>
              <a:rPr lang="en-US" sz="2000" dirty="0" err="1"/>
              <a:t>LmrR</a:t>
            </a:r>
            <a:r>
              <a:rPr lang="en-US" sz="2000" dirty="0"/>
              <a:t>) protein scaffold that was previously engineered to catalyze a hydrazone formation reaction using a non-canonical p-</a:t>
            </a:r>
            <a:r>
              <a:rPr lang="en-US" sz="2000" dirty="0" err="1"/>
              <a:t>aminophenylalanine</a:t>
            </a:r>
            <a:r>
              <a:rPr lang="en-US" sz="2000" dirty="0"/>
              <a:t> (</a:t>
            </a:r>
            <a:r>
              <a:rPr lang="en-US" sz="2000" dirty="0" err="1"/>
              <a:t>pAF</a:t>
            </a:r>
            <a:r>
              <a:rPr lang="en-US" sz="2000" dirty="0"/>
              <a:t>) residue. </a:t>
            </a:r>
          </a:p>
        </p:txBody>
      </p:sp>
      <p:sp>
        <p:nvSpPr>
          <p:cNvPr id="7" name="TextBox 6">
            <a:extLst>
              <a:ext uri="{FF2B5EF4-FFF2-40B4-BE49-F238E27FC236}">
                <a16:creationId xmlns:a16="http://schemas.microsoft.com/office/drawing/2014/main" id="{A50BB034-37D1-2889-2B4A-D7B2E2C504A1}"/>
              </a:ext>
            </a:extLst>
          </p:cNvPr>
          <p:cNvSpPr txBox="1"/>
          <p:nvPr/>
        </p:nvSpPr>
        <p:spPr>
          <a:xfrm>
            <a:off x="121920" y="180459"/>
            <a:ext cx="6096000" cy="400110"/>
          </a:xfrm>
          <a:prstGeom prst="rect">
            <a:avLst/>
          </a:prstGeom>
          <a:noFill/>
        </p:spPr>
        <p:txBody>
          <a:bodyPr wrap="square">
            <a:spAutoFit/>
          </a:bodyPr>
          <a:lstStyle/>
          <a:p>
            <a:r>
              <a:rPr lang="en-US" sz="2000" dirty="0"/>
              <a:t>Article 2</a:t>
            </a:r>
            <a:endParaRPr lang="en-IN" sz="2000" dirty="0"/>
          </a:p>
        </p:txBody>
      </p:sp>
      <p:sp>
        <p:nvSpPr>
          <p:cNvPr id="4" name="Slide Number Placeholder 3">
            <a:extLst>
              <a:ext uri="{FF2B5EF4-FFF2-40B4-BE49-F238E27FC236}">
                <a16:creationId xmlns:a16="http://schemas.microsoft.com/office/drawing/2014/main" id="{3A71CE6C-9BF3-8460-2DDA-709C3D92FAF9}"/>
              </a:ext>
            </a:extLst>
          </p:cNvPr>
          <p:cNvSpPr>
            <a:spLocks noGrp="1"/>
          </p:cNvSpPr>
          <p:nvPr>
            <p:ph type="sldNum" sz="quarter" idx="12"/>
          </p:nvPr>
        </p:nvSpPr>
        <p:spPr/>
        <p:txBody>
          <a:bodyPr/>
          <a:lstStyle/>
          <a:p>
            <a:fld id="{1B62A7F8-A8B1-4D11-A86F-325D97471AC2}" type="slidenum">
              <a:rPr lang="en-IN" smtClean="0"/>
              <a:t>8</a:t>
            </a:fld>
            <a:endParaRPr lang="en-IN"/>
          </a:p>
        </p:txBody>
      </p:sp>
    </p:spTree>
    <p:extLst>
      <p:ext uri="{BB962C8B-B14F-4D97-AF65-F5344CB8AC3E}">
        <p14:creationId xmlns:p14="http://schemas.microsoft.com/office/powerpoint/2010/main" val="2126410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0F7CA-D58A-7D7C-D3C6-ABDD9808552F}"/>
              </a:ext>
            </a:extLst>
          </p:cNvPr>
          <p:cNvPicPr>
            <a:picLocks noChangeAspect="1"/>
          </p:cNvPicPr>
          <p:nvPr/>
        </p:nvPicPr>
        <p:blipFill>
          <a:blip r:embed="rId2"/>
          <a:stretch>
            <a:fillRect/>
          </a:stretch>
        </p:blipFill>
        <p:spPr>
          <a:xfrm>
            <a:off x="269836" y="814538"/>
            <a:ext cx="6829053" cy="4999009"/>
          </a:xfrm>
          <a:prstGeom prst="rect">
            <a:avLst/>
          </a:prstGeom>
        </p:spPr>
      </p:pic>
      <p:sp>
        <p:nvSpPr>
          <p:cNvPr id="9" name="Rectangle 3">
            <a:extLst>
              <a:ext uri="{FF2B5EF4-FFF2-40B4-BE49-F238E27FC236}">
                <a16:creationId xmlns:a16="http://schemas.microsoft.com/office/drawing/2014/main" id="{7F72EC9A-332C-06FC-EC82-2E51B314C87E}"/>
              </a:ext>
            </a:extLst>
          </p:cNvPr>
          <p:cNvSpPr>
            <a:spLocks noChangeArrowheads="1"/>
          </p:cNvSpPr>
          <p:nvPr/>
        </p:nvSpPr>
        <p:spPr bwMode="auto">
          <a:xfrm rot="10800000" flipV="1">
            <a:off x="6936109" y="1318095"/>
            <a:ext cx="498605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A: The graph displays activity levels across the protein sequence with four distinct clusters (color-coded cyan, green, magenta, and yellow) that show different activity patterns.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B: Illustrates these four clusters mapped onto the 3D structure of </a:t>
            </a:r>
            <a:r>
              <a:rPr kumimoji="0" lang="en-US" altLang="en-US" sz="1600" b="0" i="0" u="none" strike="noStrike" cap="none" normalizeH="0" baseline="0" dirty="0" err="1">
                <a:ln>
                  <a:noFill/>
                </a:ln>
                <a:solidFill>
                  <a:schemeClr val="tx1"/>
                </a:solidFill>
                <a:effectLst/>
              </a:rPr>
              <a:t>LmrR</a:t>
            </a:r>
            <a:r>
              <a:rPr kumimoji="0" lang="en-US" altLang="en-US" sz="1600" b="0" i="0" u="none" strike="noStrike" cap="none" normalizeH="0" baseline="0" dirty="0">
                <a:ln>
                  <a:noFill/>
                </a:ln>
                <a:solidFill>
                  <a:schemeClr val="tx1"/>
                </a:solidFill>
                <a:effectLst/>
              </a:rPr>
              <a:t>, showing their spatial distribution within the protein.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 C: Depicts the chemical reaction scheme for hydrazone formation between 4-HBA and NBD-H, including the iminium ion intermediate formed with the catalytic </a:t>
            </a:r>
            <a:r>
              <a:rPr kumimoji="0" lang="en-US" altLang="en-US" sz="1600" b="0" i="0" u="none" strike="noStrike" cap="none" normalizeH="0" baseline="0" dirty="0" err="1">
                <a:ln>
                  <a:noFill/>
                </a:ln>
                <a:solidFill>
                  <a:schemeClr val="tx1"/>
                </a:solidFill>
                <a:effectLst/>
              </a:rPr>
              <a:t>pAF</a:t>
            </a:r>
            <a:r>
              <a:rPr kumimoji="0" lang="en-US" altLang="en-US" sz="1600" b="0" i="0" u="none" strike="noStrike" cap="none" normalizeH="0" baseline="0" dirty="0">
                <a:ln>
                  <a:noFill/>
                </a:ln>
                <a:solidFill>
                  <a:schemeClr val="tx1"/>
                </a:solidFill>
                <a:effectLst/>
              </a:rPr>
              <a:t> residue. </a:t>
            </a:r>
          </a:p>
        </p:txBody>
      </p:sp>
      <p:sp>
        <p:nvSpPr>
          <p:cNvPr id="3" name="Slide Number Placeholder 2">
            <a:extLst>
              <a:ext uri="{FF2B5EF4-FFF2-40B4-BE49-F238E27FC236}">
                <a16:creationId xmlns:a16="http://schemas.microsoft.com/office/drawing/2014/main" id="{4B98B0B9-849E-955D-305F-667D08B8B8D4}"/>
              </a:ext>
            </a:extLst>
          </p:cNvPr>
          <p:cNvSpPr>
            <a:spLocks noGrp="1"/>
          </p:cNvSpPr>
          <p:nvPr>
            <p:ph type="sldNum" sz="quarter" idx="12"/>
          </p:nvPr>
        </p:nvSpPr>
        <p:spPr/>
        <p:txBody>
          <a:bodyPr/>
          <a:lstStyle/>
          <a:p>
            <a:fld id="{1B62A7F8-A8B1-4D11-A86F-325D97471AC2}" type="slidenum">
              <a:rPr lang="en-IN" smtClean="0"/>
              <a:t>9</a:t>
            </a:fld>
            <a:endParaRPr lang="en-IN"/>
          </a:p>
        </p:txBody>
      </p:sp>
    </p:spTree>
    <p:extLst>
      <p:ext uri="{BB962C8B-B14F-4D97-AF65-F5344CB8AC3E}">
        <p14:creationId xmlns:p14="http://schemas.microsoft.com/office/powerpoint/2010/main" val="2403985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1755</TotalTime>
  <Words>3005</Words>
  <Application>Microsoft Office PowerPoint</Application>
  <PresentationFormat>Widescreen</PresentationFormat>
  <Paragraphs>221</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Directed Evolution of a Designer Enzyme Featuring an Unnatural Catalytic Amino Acid.</vt:lpstr>
      <vt:lpstr>PowerPoint Presentation</vt:lpstr>
      <vt:lpstr>PowerPoint Presentation</vt:lpstr>
      <vt:lpstr>Detailed Chemical Mechanism</vt:lpstr>
      <vt:lpstr>Methodology </vt:lpstr>
      <vt:lpstr>Results</vt:lpstr>
      <vt:lpstr>PowerPoint Presentation</vt:lpstr>
      <vt:lpstr>Computation-guided engineering of distal mutations in an artificial enzyme</vt:lpstr>
      <vt:lpstr>PowerPoint Presentation</vt:lpstr>
      <vt:lpstr>PowerPoint Presentation</vt:lpstr>
      <vt:lpstr>PowerPoint Presentation</vt:lpstr>
      <vt:lpstr>PowerPoint Presentation</vt:lpstr>
      <vt:lpstr>Methodology</vt:lpstr>
      <vt:lpstr>Results</vt:lpstr>
      <vt:lpstr>Evolutionary Specialization of a Promiscuous Designer Enzyme</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Genetically encoded 3-aminotyrosine as catalytic residue in a designer Friedel–Crafts alkylase</vt:lpstr>
      <vt:lpstr>PowerPoint Presentation</vt:lpstr>
      <vt:lpstr>PowerPoint Presentation</vt:lpstr>
      <vt:lpstr>PowerPoint Presentation</vt:lpstr>
      <vt:lpstr>PowerPoint Presentation</vt:lpstr>
      <vt:lpstr>Results</vt:lpstr>
      <vt:lpstr>PowerPoint Presentation</vt:lpstr>
      <vt:lpstr>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Nayanika Das</dc:creator>
  <cp:lastModifiedBy>Nayanika Das</cp:lastModifiedBy>
  <cp:revision>13</cp:revision>
  <dcterms:created xsi:type="dcterms:W3CDTF">2025-05-16T15:48:59Z</dcterms:created>
  <dcterms:modified xsi:type="dcterms:W3CDTF">2025-05-19T15:35:09Z</dcterms:modified>
</cp:coreProperties>
</file>